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312" r:id="rId2"/>
    <p:sldId id="1368" r:id="rId3"/>
    <p:sldId id="1390" r:id="rId4"/>
    <p:sldId id="1395" r:id="rId5"/>
    <p:sldId id="1369" r:id="rId6"/>
    <p:sldId id="1370" r:id="rId7"/>
    <p:sldId id="1372" r:id="rId8"/>
    <p:sldId id="1373" r:id="rId9"/>
    <p:sldId id="1374" r:id="rId10"/>
    <p:sldId id="1375" r:id="rId11"/>
    <p:sldId id="1376" r:id="rId12"/>
    <p:sldId id="1377" r:id="rId13"/>
    <p:sldId id="1379" r:id="rId14"/>
    <p:sldId id="1378" r:id="rId15"/>
    <p:sldId id="1381" r:id="rId16"/>
    <p:sldId id="1382" r:id="rId17"/>
    <p:sldId id="1383" r:id="rId18"/>
    <p:sldId id="1384" r:id="rId19"/>
    <p:sldId id="1389" r:id="rId20"/>
    <p:sldId id="1388" r:id="rId21"/>
    <p:sldId id="1380" r:id="rId22"/>
    <p:sldId id="1386" r:id="rId23"/>
    <p:sldId id="1387" r:id="rId24"/>
    <p:sldId id="1402" r:id="rId25"/>
    <p:sldId id="1397" r:id="rId26"/>
    <p:sldId id="1398" r:id="rId27"/>
    <p:sldId id="1399" r:id="rId28"/>
    <p:sldId id="1392" r:id="rId29"/>
    <p:sldId id="1391" r:id="rId30"/>
    <p:sldId id="1394" r:id="rId31"/>
    <p:sldId id="1400" r:id="rId32"/>
    <p:sldId id="130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3" autoAdjust="0"/>
    <p:restoredTop sz="93480" autoAdjust="0"/>
  </p:normalViewPr>
  <p:slideViewPr>
    <p:cSldViewPr snapToGrid="0">
      <p:cViewPr>
        <p:scale>
          <a:sx n="66" d="100"/>
          <a:sy n="66" d="100"/>
        </p:scale>
        <p:origin x="2584" y="119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83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573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719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730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391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97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128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168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75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2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776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587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389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61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531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51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25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37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479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52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81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/37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17" Type="http://schemas.openxmlformats.org/officeDocument/2006/relationships/image" Target="../media/image17.wmf"/><Relationship Id="rId25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7.bin"/><Relationship Id="rId10" Type="http://schemas.openxmlformats.org/officeDocument/2006/relationships/image" Target="../media/image14.wmf"/><Relationship Id="rId19" Type="http://schemas.openxmlformats.org/officeDocument/2006/relationships/image" Target="../media/image18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9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282229" y="2160824"/>
            <a:ext cx="2909771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 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2024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 MNIST Classification using MLP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344196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</a:t>
            </a:r>
            <a:r>
              <a:rPr lang="ko-KR" altLang="en-US" b="1" dirty="0"/>
              <a:t>참고</a:t>
            </a:r>
            <a:r>
              <a:rPr lang="en-US" altLang="ko-KR" b="1" dirty="0"/>
              <a:t>] MNIST </a:t>
            </a:r>
            <a:r>
              <a:rPr lang="ko-KR" altLang="en-US" b="1" dirty="0"/>
              <a:t>데이터셋</a:t>
            </a:r>
            <a:r>
              <a:rPr lang="en-US" altLang="ko-KR" b="1" dirty="0"/>
              <a:t> </a:t>
            </a:r>
            <a:r>
              <a:rPr lang="ko-KR" altLang="en-US" b="1" dirty="0"/>
              <a:t>형상</a:t>
            </a:r>
            <a:endParaRPr lang="en-US" altLang="ko-KR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6C1BBE-0082-43FE-B58E-7A41F1138475}"/>
              </a:ext>
            </a:extLst>
          </p:cNvPr>
          <p:cNvSpPr/>
          <p:nvPr/>
        </p:nvSpPr>
        <p:spPr>
          <a:xfrm>
            <a:off x="284101" y="2222300"/>
            <a:ext cx="5542908" cy="2943545"/>
          </a:xfrm>
          <a:prstGeom prst="roundRect">
            <a:avLst>
              <a:gd name="adj" fmla="val 54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73AEC-B78D-418F-AA61-0127BA2BDAED}"/>
              </a:ext>
            </a:extLst>
          </p:cNvPr>
          <p:cNvSpPr txBox="1"/>
          <p:nvPr/>
        </p:nvSpPr>
        <p:spPr>
          <a:xfrm>
            <a:off x="2045366" y="233974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u="sng" dirty="0"/>
              <a:t>MNIST train dataset</a:t>
            </a:r>
            <a:endParaRPr lang="ko-KR" altLang="en-US" b="1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7030CD-7173-4750-8755-47FC2D989C39}"/>
              </a:ext>
            </a:extLst>
          </p:cNvPr>
          <p:cNvSpPr/>
          <p:nvPr/>
        </p:nvSpPr>
        <p:spPr>
          <a:xfrm>
            <a:off x="1597638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EE091-F170-442C-AF50-C0EA5ACF9481}"/>
              </a:ext>
            </a:extLst>
          </p:cNvPr>
          <p:cNvSpPr txBox="1"/>
          <p:nvPr/>
        </p:nvSpPr>
        <p:spPr>
          <a:xfrm>
            <a:off x="1775414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2BD-C815-402A-B155-E1FABCA2F722}"/>
              </a:ext>
            </a:extLst>
          </p:cNvPr>
          <p:cNvSpPr txBox="1"/>
          <p:nvPr/>
        </p:nvSpPr>
        <p:spPr>
          <a:xfrm>
            <a:off x="2706897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29C31-2BEB-4228-88FD-02AC283ABAEB}"/>
              </a:ext>
            </a:extLst>
          </p:cNvPr>
          <p:cNvSpPr txBox="1"/>
          <p:nvPr/>
        </p:nvSpPr>
        <p:spPr>
          <a:xfrm>
            <a:off x="3639703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2142C0-CEDC-4911-84E9-DFFF47C83818}"/>
              </a:ext>
            </a:extLst>
          </p:cNvPr>
          <p:cNvSpPr/>
          <p:nvPr/>
        </p:nvSpPr>
        <p:spPr>
          <a:xfrm>
            <a:off x="2530444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609BD8-402C-48A8-951E-50AFBA80A6E1}"/>
              </a:ext>
            </a:extLst>
          </p:cNvPr>
          <p:cNvSpPr/>
          <p:nvPr/>
        </p:nvSpPr>
        <p:spPr>
          <a:xfrm>
            <a:off x="3463250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262A90-A229-41CC-A6B5-2F933DA96E04}"/>
              </a:ext>
            </a:extLst>
          </p:cNvPr>
          <p:cNvSpPr/>
          <p:nvPr/>
        </p:nvSpPr>
        <p:spPr>
          <a:xfrm>
            <a:off x="4876343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59999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02AB3-0465-4C90-AAF6-3BE39890FAFE}"/>
              </a:ext>
            </a:extLst>
          </p:cNvPr>
          <p:cNvSpPr txBox="1"/>
          <p:nvPr/>
        </p:nvSpPr>
        <p:spPr>
          <a:xfrm>
            <a:off x="5052796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EE29D-24ED-4FDB-8FA7-E9B71577C4F5}"/>
              </a:ext>
            </a:extLst>
          </p:cNvPr>
          <p:cNvSpPr txBox="1"/>
          <p:nvPr/>
        </p:nvSpPr>
        <p:spPr>
          <a:xfrm>
            <a:off x="504320" y="334889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1D812C-8C11-4485-9727-C30D507D8A8D}"/>
              </a:ext>
            </a:extLst>
          </p:cNvPr>
          <p:cNvSpPr txBox="1"/>
          <p:nvPr/>
        </p:nvSpPr>
        <p:spPr>
          <a:xfrm>
            <a:off x="555617" y="44246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4971EB-D9A5-49E0-9DDB-559E61DD7496}"/>
              </a:ext>
            </a:extLst>
          </p:cNvPr>
          <p:cNvSpPr txBox="1"/>
          <p:nvPr/>
        </p:nvSpPr>
        <p:spPr>
          <a:xfrm>
            <a:off x="4323807" y="330670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95C859-4F67-4CFE-BE2D-351C64F90A52}"/>
              </a:ext>
            </a:extLst>
          </p:cNvPr>
          <p:cNvSpPr txBox="1"/>
          <p:nvPr/>
        </p:nvSpPr>
        <p:spPr>
          <a:xfrm>
            <a:off x="4323807" y="439791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46BD7E8-81E7-4258-9EC2-8580157AA091}"/>
              </a:ext>
            </a:extLst>
          </p:cNvPr>
          <p:cNvCxnSpPr>
            <a:cxnSpLocks/>
          </p:cNvCxnSpPr>
          <p:nvPr/>
        </p:nvCxnSpPr>
        <p:spPr>
          <a:xfrm>
            <a:off x="719191" y="4094764"/>
            <a:ext cx="495776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22C5287-3800-44BC-A19F-62B2C94EFD49}"/>
              </a:ext>
            </a:extLst>
          </p:cNvPr>
          <p:cNvSpPr/>
          <p:nvPr/>
        </p:nvSpPr>
        <p:spPr>
          <a:xfrm>
            <a:off x="6364549" y="2222300"/>
            <a:ext cx="5542908" cy="2943545"/>
          </a:xfrm>
          <a:prstGeom prst="roundRect">
            <a:avLst>
              <a:gd name="adj" fmla="val 54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453B6-C6DF-4C0B-80A4-F855F24D25BD}"/>
              </a:ext>
            </a:extLst>
          </p:cNvPr>
          <p:cNvSpPr txBox="1"/>
          <p:nvPr/>
        </p:nvSpPr>
        <p:spPr>
          <a:xfrm>
            <a:off x="8176019" y="2339748"/>
            <a:ext cx="23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u="sng" dirty="0"/>
              <a:t>MNIST test dataset</a:t>
            </a:r>
            <a:endParaRPr lang="ko-KR" altLang="en-US" b="1" u="sng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35268F-D7A1-4651-8117-218EF9C4824A}"/>
              </a:ext>
            </a:extLst>
          </p:cNvPr>
          <p:cNvSpPr/>
          <p:nvPr/>
        </p:nvSpPr>
        <p:spPr>
          <a:xfrm>
            <a:off x="7678086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746113-E9F3-48C9-8B1B-75F03B57B243}"/>
              </a:ext>
            </a:extLst>
          </p:cNvPr>
          <p:cNvSpPr txBox="1"/>
          <p:nvPr/>
        </p:nvSpPr>
        <p:spPr>
          <a:xfrm>
            <a:off x="7855862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8360C4-6598-443D-AFE0-65C5A8184A00}"/>
              </a:ext>
            </a:extLst>
          </p:cNvPr>
          <p:cNvSpPr txBox="1"/>
          <p:nvPr/>
        </p:nvSpPr>
        <p:spPr>
          <a:xfrm>
            <a:off x="8787345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BFC951-2E62-4E88-8BE3-3DDACB6FB0DD}"/>
              </a:ext>
            </a:extLst>
          </p:cNvPr>
          <p:cNvSpPr txBox="1"/>
          <p:nvPr/>
        </p:nvSpPr>
        <p:spPr>
          <a:xfrm>
            <a:off x="9720151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046A06-650A-4833-9193-81A94D85F160}"/>
              </a:ext>
            </a:extLst>
          </p:cNvPr>
          <p:cNvSpPr/>
          <p:nvPr/>
        </p:nvSpPr>
        <p:spPr>
          <a:xfrm>
            <a:off x="8610892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832470-3D58-4196-8616-97D0F1D8BB8A}"/>
              </a:ext>
            </a:extLst>
          </p:cNvPr>
          <p:cNvSpPr/>
          <p:nvPr/>
        </p:nvSpPr>
        <p:spPr>
          <a:xfrm>
            <a:off x="9543698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0C0537-1DDC-4B2E-91E2-C15C2333D2DC}"/>
              </a:ext>
            </a:extLst>
          </p:cNvPr>
          <p:cNvSpPr/>
          <p:nvPr/>
        </p:nvSpPr>
        <p:spPr>
          <a:xfrm>
            <a:off x="10956791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9999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422EFB-19A6-433F-96A8-1A826E713739}"/>
              </a:ext>
            </a:extLst>
          </p:cNvPr>
          <p:cNvSpPr txBox="1"/>
          <p:nvPr/>
        </p:nvSpPr>
        <p:spPr>
          <a:xfrm>
            <a:off x="11133244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A7FCF6-7F9B-424B-ACFC-B6293C41B557}"/>
              </a:ext>
            </a:extLst>
          </p:cNvPr>
          <p:cNvSpPr txBox="1"/>
          <p:nvPr/>
        </p:nvSpPr>
        <p:spPr>
          <a:xfrm>
            <a:off x="6597591" y="335916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F604C6-2627-47FD-B961-093E5660225A}"/>
              </a:ext>
            </a:extLst>
          </p:cNvPr>
          <p:cNvSpPr txBox="1"/>
          <p:nvPr/>
        </p:nvSpPr>
        <p:spPr>
          <a:xfrm>
            <a:off x="6700153" y="44246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B46209-F5AB-490D-A092-2193EBDD30BF}"/>
              </a:ext>
            </a:extLst>
          </p:cNvPr>
          <p:cNvSpPr txBox="1"/>
          <p:nvPr/>
        </p:nvSpPr>
        <p:spPr>
          <a:xfrm>
            <a:off x="10404255" y="330670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D72EAA-0851-432C-90EE-CAF4ABD91ABD}"/>
              </a:ext>
            </a:extLst>
          </p:cNvPr>
          <p:cNvSpPr txBox="1"/>
          <p:nvPr/>
        </p:nvSpPr>
        <p:spPr>
          <a:xfrm>
            <a:off x="10404255" y="439791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7E4ACCD-43C3-4E41-B8DA-96766C820E4C}"/>
              </a:ext>
            </a:extLst>
          </p:cNvPr>
          <p:cNvCxnSpPr>
            <a:cxnSpLocks/>
          </p:cNvCxnSpPr>
          <p:nvPr/>
        </p:nvCxnSpPr>
        <p:spPr>
          <a:xfrm>
            <a:off x="6700184" y="4094764"/>
            <a:ext cx="505721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5001EF-2639-4292-9E4A-5838AC4D63B3}"/>
              </a:ext>
            </a:extLst>
          </p:cNvPr>
          <p:cNvCxnSpPr>
            <a:cxnSpLocks/>
          </p:cNvCxnSpPr>
          <p:nvPr/>
        </p:nvCxnSpPr>
        <p:spPr>
          <a:xfrm>
            <a:off x="1479479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BD82CA3-9473-4ADC-9C65-72060FFFDCE5}"/>
              </a:ext>
            </a:extLst>
          </p:cNvPr>
          <p:cNvCxnSpPr>
            <a:cxnSpLocks/>
          </p:cNvCxnSpPr>
          <p:nvPr/>
        </p:nvCxnSpPr>
        <p:spPr>
          <a:xfrm>
            <a:off x="2388742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8FD7641-4559-4054-8156-F268B796974B}"/>
              </a:ext>
            </a:extLst>
          </p:cNvPr>
          <p:cNvCxnSpPr>
            <a:cxnSpLocks/>
          </p:cNvCxnSpPr>
          <p:nvPr/>
        </p:nvCxnSpPr>
        <p:spPr>
          <a:xfrm>
            <a:off x="3333965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DA5BA6D-9C81-4B92-BFC5-7A217EC45412}"/>
              </a:ext>
            </a:extLst>
          </p:cNvPr>
          <p:cNvCxnSpPr>
            <a:cxnSpLocks/>
          </p:cNvCxnSpPr>
          <p:nvPr/>
        </p:nvCxnSpPr>
        <p:spPr>
          <a:xfrm>
            <a:off x="4222679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6DFD985-CE24-42EB-9935-2F1F74F00096}"/>
              </a:ext>
            </a:extLst>
          </p:cNvPr>
          <p:cNvCxnSpPr>
            <a:cxnSpLocks/>
          </p:cNvCxnSpPr>
          <p:nvPr/>
        </p:nvCxnSpPr>
        <p:spPr>
          <a:xfrm>
            <a:off x="4787758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773596E-1DC6-4E37-A516-C8A095DE70C2}"/>
              </a:ext>
            </a:extLst>
          </p:cNvPr>
          <p:cNvCxnSpPr>
            <a:cxnSpLocks/>
          </p:cNvCxnSpPr>
          <p:nvPr/>
        </p:nvCxnSpPr>
        <p:spPr>
          <a:xfrm>
            <a:off x="7572055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182A6FD-B61E-4096-8859-46C42E723060}"/>
              </a:ext>
            </a:extLst>
          </p:cNvPr>
          <p:cNvCxnSpPr>
            <a:cxnSpLocks/>
          </p:cNvCxnSpPr>
          <p:nvPr/>
        </p:nvCxnSpPr>
        <p:spPr>
          <a:xfrm>
            <a:off x="8481318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3F16497-3656-4D05-A0D3-4A8630FEA25D}"/>
              </a:ext>
            </a:extLst>
          </p:cNvPr>
          <p:cNvCxnSpPr>
            <a:cxnSpLocks/>
          </p:cNvCxnSpPr>
          <p:nvPr/>
        </p:nvCxnSpPr>
        <p:spPr>
          <a:xfrm>
            <a:off x="9426541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891D56B-C828-45B0-B765-52AABB8BD896}"/>
              </a:ext>
            </a:extLst>
          </p:cNvPr>
          <p:cNvCxnSpPr>
            <a:cxnSpLocks/>
          </p:cNvCxnSpPr>
          <p:nvPr/>
        </p:nvCxnSpPr>
        <p:spPr>
          <a:xfrm>
            <a:off x="10315255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DFEE2F-E0E7-48C8-935F-F741AE1AA4F6}"/>
              </a:ext>
            </a:extLst>
          </p:cNvPr>
          <p:cNvCxnSpPr>
            <a:cxnSpLocks/>
          </p:cNvCxnSpPr>
          <p:nvPr/>
        </p:nvCxnSpPr>
        <p:spPr>
          <a:xfrm>
            <a:off x="10880334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74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따라서 </a:t>
            </a:r>
            <a:r>
              <a:rPr lang="en-US" altLang="ko-KR" sz="1600" dirty="0"/>
              <a:t>2D </a:t>
            </a:r>
            <a:r>
              <a:rPr lang="ko-KR" altLang="en-US" sz="1600" dirty="0"/>
              <a:t>형태 이미지의 전처리가 필요함</a:t>
            </a:r>
            <a:endParaRPr lang="en-US" altLang="ko-KR" sz="16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D93D3B6-F7E1-4E3B-AE06-A96F8E5D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65" y="2039718"/>
            <a:ext cx="3934374" cy="378195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BA74931-A43B-4AC4-A292-2AC3A062C23C}"/>
              </a:ext>
            </a:extLst>
          </p:cNvPr>
          <p:cNvSpPr txBox="1"/>
          <p:nvPr/>
        </p:nvSpPr>
        <p:spPr>
          <a:xfrm>
            <a:off x="1496430" y="5400699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28 x 28 </a:t>
            </a:r>
            <a:r>
              <a:rPr lang="ko-KR" altLang="en-US" b="1" dirty="0"/>
              <a:t>이미지</a:t>
            </a: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2DE2A7EB-54D1-4BA3-A4D1-C2A5F6C71B19}"/>
              </a:ext>
            </a:extLst>
          </p:cNvPr>
          <p:cNvSpPr/>
          <p:nvPr/>
        </p:nvSpPr>
        <p:spPr>
          <a:xfrm>
            <a:off x="4792895" y="3315472"/>
            <a:ext cx="1083923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2" descr="Looking inside neural nets">
            <a:extLst>
              <a:ext uri="{FF2B5EF4-FFF2-40B4-BE49-F238E27FC236}">
                <a16:creationId xmlns:a16="http://schemas.microsoft.com/office/drawing/2014/main" id="{FB4D13B3-D858-476B-91EE-E709DEC69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1114093" y="2590800"/>
            <a:ext cx="2672080" cy="26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FB740DD-D3C6-4207-BFDD-862F22E4F134}"/>
              </a:ext>
            </a:extLst>
          </p:cNvPr>
          <p:cNvSpPr txBox="1"/>
          <p:nvPr/>
        </p:nvSpPr>
        <p:spPr>
          <a:xfrm>
            <a:off x="4634882" y="4028440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입력 불가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2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따라서 </a:t>
            </a:r>
            <a:r>
              <a:rPr lang="en-US" altLang="ko-KR" sz="1600" dirty="0">
                <a:solidFill>
                  <a:srgbClr val="0000FF"/>
                </a:solidFill>
              </a:rPr>
              <a:t>2D </a:t>
            </a:r>
            <a:r>
              <a:rPr lang="ko-KR" altLang="en-US" sz="1600" dirty="0">
                <a:solidFill>
                  <a:srgbClr val="0000FF"/>
                </a:solidFill>
              </a:rPr>
              <a:t>형태 이미지의 전처리가 필요함 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sym typeface="Wingdings" panose="05000000000000000000" pitchFamily="2" charset="2"/>
              </a:rPr>
              <a:t>평탄화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E9DDBE7-E2AE-4C99-A096-3750F9CC9B60}"/>
              </a:ext>
            </a:extLst>
          </p:cNvPr>
          <p:cNvSpPr/>
          <p:nvPr/>
        </p:nvSpPr>
        <p:spPr>
          <a:xfrm>
            <a:off x="6622765" y="3677429"/>
            <a:ext cx="820538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Looking inside neural nets">
            <a:extLst>
              <a:ext uri="{FF2B5EF4-FFF2-40B4-BE49-F238E27FC236}">
                <a16:creationId xmlns:a16="http://schemas.microsoft.com/office/drawing/2014/main" id="{C9EB0E1B-86B9-4FF3-8F1F-46CA07ADA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4" r="50516"/>
          <a:stretch/>
        </p:blipFill>
        <p:spPr bwMode="auto">
          <a:xfrm>
            <a:off x="4977971" y="2407830"/>
            <a:ext cx="1073084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E33657-5736-4404-B6EC-CC12790B7682}"/>
              </a:ext>
            </a:extLst>
          </p:cNvPr>
          <p:cNvSpPr txBox="1"/>
          <p:nvPr/>
        </p:nvSpPr>
        <p:spPr>
          <a:xfrm>
            <a:off x="1008560" y="59271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28 x 28 x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2" name="Picture 2" descr="Looking inside neural nets">
            <a:extLst>
              <a:ext uri="{FF2B5EF4-FFF2-40B4-BE49-F238E27FC236}">
                <a16:creationId xmlns:a16="http://schemas.microsoft.com/office/drawing/2014/main" id="{AC6DBAA2-85D8-4878-862B-A1285F386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341933" y="3039234"/>
            <a:ext cx="2672080" cy="26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1654548-7514-4BEF-866E-1CC92AB8742B}"/>
              </a:ext>
            </a:extLst>
          </p:cNvPr>
          <p:cNvSpPr/>
          <p:nvPr/>
        </p:nvSpPr>
        <p:spPr>
          <a:xfrm>
            <a:off x="3585723" y="3677429"/>
            <a:ext cx="820538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1DA82-4CFB-4570-8674-9C5900A10B2B}"/>
              </a:ext>
            </a:extLst>
          </p:cNvPr>
          <p:cNvSpPr txBox="1"/>
          <p:nvPr/>
        </p:nvSpPr>
        <p:spPr>
          <a:xfrm>
            <a:off x="5046357" y="5927172"/>
            <a:ext cx="95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784 x 1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AC8E4E-7DF7-452D-80E2-499BE071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013" y="2477402"/>
            <a:ext cx="3934374" cy="37819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B444CE-B3E0-4A82-93F6-AE0F98A9A2B1}"/>
              </a:ext>
            </a:extLst>
          </p:cNvPr>
          <p:cNvSpPr/>
          <p:nvPr/>
        </p:nvSpPr>
        <p:spPr>
          <a:xfrm>
            <a:off x="2875280" y="5563994"/>
            <a:ext cx="101600" cy="914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7618ABFC-CC4F-4C46-94F7-F7538A468A1C}"/>
              </a:ext>
            </a:extLst>
          </p:cNvPr>
          <p:cNvCxnSpPr>
            <a:stCxn id="16" idx="3"/>
          </p:cNvCxnSpPr>
          <p:nvPr/>
        </p:nvCxnSpPr>
        <p:spPr>
          <a:xfrm>
            <a:off x="2976880" y="5609714"/>
            <a:ext cx="1945640" cy="177800"/>
          </a:xfrm>
          <a:prstGeom prst="bentConnector3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4A6D50-E0D3-4123-AB4C-55FD086F2B5C}"/>
              </a:ext>
            </a:extLst>
          </p:cNvPr>
          <p:cNvSpPr/>
          <p:nvPr/>
        </p:nvSpPr>
        <p:spPr>
          <a:xfrm>
            <a:off x="367333" y="3054106"/>
            <a:ext cx="101600" cy="914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6827FB8-A4BB-4E30-A6A5-CC726B08AA20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2489408" y="397475"/>
            <a:ext cx="585357" cy="4727906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CD1B8-28AB-4D0A-9B52-96A5583EA92E}"/>
              </a:ext>
            </a:extLst>
          </p:cNvPr>
          <p:cNvSpPr/>
          <p:nvPr/>
        </p:nvSpPr>
        <p:spPr>
          <a:xfrm>
            <a:off x="468933" y="3054106"/>
            <a:ext cx="101600" cy="914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95E4493-8A37-4168-BB33-8B07AC25638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2609268" y="557975"/>
            <a:ext cx="406596" cy="4585667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E9D6AD-3380-40DC-BE26-7DFCB214439C}"/>
              </a:ext>
            </a:extLst>
          </p:cNvPr>
          <p:cNvSpPr txBox="1"/>
          <p:nvPr/>
        </p:nvSpPr>
        <p:spPr>
          <a:xfrm>
            <a:off x="3486419" y="42622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평탄화</a:t>
            </a:r>
          </a:p>
        </p:txBody>
      </p:sp>
    </p:spTree>
    <p:extLst>
      <p:ext uri="{BB962C8B-B14F-4D97-AF65-F5344CB8AC3E}">
        <p14:creationId xmlns:p14="http://schemas.microsoft.com/office/powerpoint/2010/main" val="302683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따라서 </a:t>
            </a:r>
            <a:r>
              <a:rPr lang="en-US" altLang="ko-KR" sz="1600" dirty="0">
                <a:solidFill>
                  <a:srgbClr val="0000FF"/>
                </a:solidFill>
              </a:rPr>
              <a:t>2D </a:t>
            </a:r>
            <a:r>
              <a:rPr lang="ko-KR" altLang="en-US" sz="1600" dirty="0">
                <a:solidFill>
                  <a:srgbClr val="0000FF"/>
                </a:solidFill>
              </a:rPr>
              <a:t>형태 이미지의 전처리가 필요함 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sym typeface="Wingdings" panose="05000000000000000000" pitchFamily="2" charset="2"/>
              </a:rPr>
              <a:t>평탄화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pic>
        <p:nvPicPr>
          <p:cNvPr id="23" name="Picture 2" descr="Looking inside neural nets">
            <a:extLst>
              <a:ext uri="{FF2B5EF4-FFF2-40B4-BE49-F238E27FC236}">
                <a16:creationId xmlns:a16="http://schemas.microsoft.com/office/drawing/2014/main" id="{329D0BF7-D5EF-4BD3-B974-44D9D71A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1705456" y="3269533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595702-9C1A-4DBE-AAE3-E044E5203319}"/>
              </a:ext>
            </a:extLst>
          </p:cNvPr>
          <p:cNvSpPr/>
          <p:nvPr/>
        </p:nvSpPr>
        <p:spPr>
          <a:xfrm>
            <a:off x="3644200" y="3372572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82ABC-11B9-4B24-8E9A-7A4FC82139FA}"/>
              </a:ext>
            </a:extLst>
          </p:cNvPr>
          <p:cNvSpPr/>
          <p:nvPr/>
        </p:nvSpPr>
        <p:spPr>
          <a:xfrm>
            <a:off x="5873110" y="3372572"/>
            <a:ext cx="1584538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Perceptron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C3FBD1-9545-4E92-B9BA-CE2D2247728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2786890" y="3806912"/>
            <a:ext cx="8573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DE8DD6A-D108-4499-96A6-BEEDD9F49D9C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5015800" y="3806912"/>
            <a:ext cx="8573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EEBAEC-8296-4AB7-85A1-F7FFAF6640A0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7457648" y="3806912"/>
            <a:ext cx="8573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9A1A44-C622-4C72-953D-CF33D45E00F0}"/>
              </a:ext>
            </a:extLst>
          </p:cNvPr>
          <p:cNvSpPr txBox="1"/>
          <p:nvPr/>
        </p:nvSpPr>
        <p:spPr>
          <a:xfrm>
            <a:off x="8314957" y="36222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7B0F0-5974-4C36-823E-CE5B744F9850}"/>
              </a:ext>
            </a:extLst>
          </p:cNvPr>
          <p:cNvSpPr txBox="1"/>
          <p:nvPr/>
        </p:nvSpPr>
        <p:spPr>
          <a:xfrm>
            <a:off x="1765111" y="434429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E58EA0-EBE6-42DE-8A3C-7322B03B1208}"/>
              </a:ext>
            </a:extLst>
          </p:cNvPr>
          <p:cNvSpPr txBox="1"/>
          <p:nvPr/>
        </p:nvSpPr>
        <p:spPr>
          <a:xfrm>
            <a:off x="4963393" y="434429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 x 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1C865-B5F2-46D8-A880-F8BCAD23F75B}"/>
              </a:ext>
            </a:extLst>
          </p:cNvPr>
          <p:cNvSpPr txBox="1"/>
          <p:nvPr/>
        </p:nvSpPr>
        <p:spPr>
          <a:xfrm>
            <a:off x="8492088" y="4344291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75107-15E2-403B-8440-8FA52DBB6A47}"/>
              </a:ext>
            </a:extLst>
          </p:cNvPr>
          <p:cNvSpPr txBox="1"/>
          <p:nvPr/>
        </p:nvSpPr>
        <p:spPr>
          <a:xfrm>
            <a:off x="7333117" y="5463244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0~9</a:t>
            </a:r>
            <a:r>
              <a:rPr lang="ko-KR" altLang="en-US" b="1" dirty="0">
                <a:solidFill>
                  <a:srgbClr val="0000FF"/>
                </a:solidFill>
              </a:rPr>
              <a:t>까지 숫자들의 예측 결과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074EDBB-43EF-4470-85EA-FA433DA88BA0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8909831" y="4713623"/>
            <a:ext cx="0" cy="74962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65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3573E-91DB-4815-84F3-C0DC3FB7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2363023"/>
            <a:ext cx="9554908" cy="2972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따라서 </a:t>
            </a:r>
            <a:r>
              <a:rPr lang="en-US" altLang="ko-KR" sz="1600" dirty="0">
                <a:solidFill>
                  <a:srgbClr val="0000FF"/>
                </a:solidFill>
              </a:rPr>
              <a:t>2D </a:t>
            </a:r>
            <a:r>
              <a:rPr lang="ko-KR" altLang="en-US" sz="1600" dirty="0">
                <a:solidFill>
                  <a:srgbClr val="0000FF"/>
                </a:solidFill>
              </a:rPr>
              <a:t>형태 이미지의 전처리가 필요함 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sym typeface="Wingdings" panose="05000000000000000000" pitchFamily="2" charset="2"/>
              </a:rPr>
              <a:t>평탄화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D38A4-3DC0-4B70-A7DE-EBC5A49C877D}"/>
              </a:ext>
            </a:extLst>
          </p:cNvPr>
          <p:cNvSpPr txBox="1"/>
          <p:nvPr/>
        </p:nvSpPr>
        <p:spPr>
          <a:xfrm>
            <a:off x="1318546" y="5421824"/>
            <a:ext cx="53935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 err="1"/>
              <a:t>torch.Tensor.view</a:t>
            </a:r>
            <a:r>
              <a:rPr lang="ko-KR" altLang="en-US" sz="1400" dirty="0"/>
              <a:t> 함수를 통해 </a:t>
            </a:r>
            <a:r>
              <a:rPr lang="en-US" altLang="ko-KR" sz="1400" dirty="0"/>
              <a:t>tensor</a:t>
            </a:r>
            <a:r>
              <a:rPr lang="ko-KR" altLang="en-US" sz="1400" dirty="0"/>
              <a:t>의 형태를 변경할 수 있음</a:t>
            </a:r>
            <a:br>
              <a:rPr lang="en-US" altLang="ko-KR" sz="1400" dirty="0"/>
            </a:br>
            <a:r>
              <a:rPr lang="en-US" altLang="ko-KR" sz="1200" dirty="0"/>
              <a:t>(https://pytorch.org/docs/stable/generated/torch.Tensor.view.html)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8008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895148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단층 </a:t>
            </a:r>
            <a:r>
              <a:rPr lang="en-US" altLang="ko-KR" sz="1600" dirty="0"/>
              <a:t>perceptron </a:t>
            </a:r>
            <a:r>
              <a:rPr lang="ko-KR" altLang="en-US" sz="1600" dirty="0"/>
              <a:t>모델 정의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Pytorch</a:t>
            </a:r>
            <a:r>
              <a:rPr lang="ko-KR" altLang="en-US" sz="1600" dirty="0"/>
              <a:t>에서 구현하는 모델은 반드시 </a:t>
            </a:r>
            <a:r>
              <a:rPr lang="en-US" altLang="ko-KR" sz="1600" dirty="0"/>
              <a:t>2</a:t>
            </a:r>
            <a:r>
              <a:rPr lang="ko-KR" altLang="en-US" sz="1600" dirty="0"/>
              <a:t>가지 함수를 선언해야 함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forward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8D7E6C-A91B-4806-9190-4A472534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3" y="2609745"/>
            <a:ext cx="5270235" cy="3261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664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EA6177-581A-4B67-8BEC-C55D5D62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3" y="2609745"/>
            <a:ext cx="5270235" cy="3261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895148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단층 </a:t>
            </a:r>
            <a:r>
              <a:rPr lang="en-US" altLang="ko-KR" sz="1600" dirty="0"/>
              <a:t>perceptron </a:t>
            </a:r>
            <a:r>
              <a:rPr lang="ko-KR" altLang="en-US" sz="1600" dirty="0"/>
              <a:t>모델 정의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Pytorch</a:t>
            </a:r>
            <a:r>
              <a:rPr lang="ko-KR" altLang="en-US" sz="1600" dirty="0"/>
              <a:t>에서 구현하는 모델은 반드시 </a:t>
            </a:r>
            <a:r>
              <a:rPr lang="en-US" altLang="ko-KR" sz="1600" dirty="0"/>
              <a:t>2</a:t>
            </a:r>
            <a:r>
              <a:rPr lang="ko-KR" altLang="en-US" sz="1600" dirty="0"/>
              <a:t>가지 함수를 선언해야 함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forward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8E0A6C-2FC0-4D53-92B5-5D59EA124C7D}"/>
              </a:ext>
            </a:extLst>
          </p:cNvPr>
          <p:cNvSpPr/>
          <p:nvPr/>
        </p:nvSpPr>
        <p:spPr>
          <a:xfrm>
            <a:off x="1413613" y="3746569"/>
            <a:ext cx="4483031" cy="10429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FB129-0535-44FA-BA22-DD6FF18A59F6}"/>
              </a:ext>
            </a:extLst>
          </p:cNvPr>
          <p:cNvSpPr txBox="1"/>
          <p:nvPr/>
        </p:nvSpPr>
        <p:spPr>
          <a:xfrm>
            <a:off x="6501302" y="3049646"/>
            <a:ext cx="4586256" cy="185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__</a:t>
            </a:r>
            <a:r>
              <a:rPr lang="en-US" altLang="ko-KR" b="1" dirty="0" err="1"/>
              <a:t>init</a:t>
            </a:r>
            <a:r>
              <a:rPr lang="en-US" altLang="ko-KR" b="1" dirty="0"/>
              <a:t>__() </a:t>
            </a:r>
            <a:r>
              <a:rPr lang="ko-KR" altLang="en-US" b="1" dirty="0"/>
              <a:t>함수에 포함해야 하는 정보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Parameter</a:t>
            </a:r>
            <a:r>
              <a:rPr lang="ko-KR" altLang="en-US" sz="1600" dirty="0"/>
              <a:t>를 가지는 </a:t>
            </a:r>
            <a:r>
              <a:rPr lang="en-US" altLang="ko-KR" sz="1600" dirty="0"/>
              <a:t>layer </a:t>
            </a:r>
            <a:r>
              <a:rPr lang="ko-KR" altLang="en-US" sz="1600" dirty="0"/>
              <a:t>정보</a:t>
            </a:r>
            <a:br>
              <a:rPr lang="en-US" altLang="ko-KR" sz="1600" dirty="0"/>
            </a:br>
            <a:r>
              <a:rPr lang="en-US" altLang="ko-KR" sz="1400" dirty="0"/>
              <a:t>(Fully connected layer, Convolutional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r>
              <a:rPr lang="ko-KR" altLang="en-US" sz="1400" dirty="0"/>
              <a:t> 등</a:t>
            </a:r>
            <a:r>
              <a:rPr lang="en-US" altLang="ko-KR" sz="1400" dirty="0"/>
              <a:t>)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Activation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/>
              <a:t>[</a:t>
            </a:r>
            <a:r>
              <a:rPr lang="ko-KR" altLang="en-US" sz="1400" b="1" dirty="0"/>
              <a:t>참고</a:t>
            </a:r>
            <a:r>
              <a:rPr lang="en-US" altLang="ko-KR" sz="1400" b="1" dirty="0"/>
              <a:t>] </a:t>
            </a:r>
            <a:r>
              <a:rPr lang="en-US" altLang="ko-KR" sz="1400" b="1" dirty="0" err="1"/>
              <a:t>torch.nn.Linear</a:t>
            </a:r>
            <a:r>
              <a:rPr lang="en-US" altLang="ko-KR" sz="1400" b="1" dirty="0"/>
              <a:t> = 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337652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EA6177-581A-4B67-8BEC-C55D5D62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3" y="2609745"/>
            <a:ext cx="5270235" cy="3261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895148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단층 </a:t>
            </a:r>
            <a:r>
              <a:rPr lang="en-US" altLang="ko-KR" sz="1600" dirty="0"/>
              <a:t>perceptron </a:t>
            </a:r>
            <a:r>
              <a:rPr lang="ko-KR" altLang="en-US" sz="1600" dirty="0"/>
              <a:t>모델 정의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Pytorch</a:t>
            </a:r>
            <a:r>
              <a:rPr lang="ko-KR" altLang="en-US" sz="1600" dirty="0"/>
              <a:t>에서 구현하는 모델은 반드시 </a:t>
            </a:r>
            <a:r>
              <a:rPr lang="en-US" altLang="ko-KR" sz="1600" dirty="0"/>
              <a:t>2</a:t>
            </a:r>
            <a:r>
              <a:rPr lang="ko-KR" altLang="en-US" sz="1600" dirty="0"/>
              <a:t>가지 함수를 선언해야 함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forward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8E0A6C-2FC0-4D53-92B5-5D59EA124C7D}"/>
              </a:ext>
            </a:extLst>
          </p:cNvPr>
          <p:cNvSpPr/>
          <p:nvPr/>
        </p:nvSpPr>
        <p:spPr>
          <a:xfrm>
            <a:off x="1413613" y="4748246"/>
            <a:ext cx="4483031" cy="10429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FB129-0535-44FA-BA22-DD6FF18A59F6}"/>
              </a:ext>
            </a:extLst>
          </p:cNvPr>
          <p:cNvSpPr txBox="1"/>
          <p:nvPr/>
        </p:nvSpPr>
        <p:spPr>
          <a:xfrm>
            <a:off x="6501302" y="3049646"/>
            <a:ext cx="4269117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forward() </a:t>
            </a:r>
            <a:r>
              <a:rPr lang="ko-KR" altLang="en-US" b="1" dirty="0"/>
              <a:t>함수에 포함해야 하는 정보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모델의 동작 순서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각 </a:t>
            </a:r>
            <a:r>
              <a:rPr lang="en-US" altLang="ko-KR" sz="1600" dirty="0"/>
              <a:t>layer, </a:t>
            </a:r>
            <a:r>
              <a:rPr lang="ko-KR" altLang="en-US" sz="1600" dirty="0"/>
              <a:t>함수의 입출력 관계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CFF0EB-5C29-4BDC-9008-1CF36733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14" y="4699442"/>
            <a:ext cx="4888354" cy="9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Hyper-parameter </a:t>
            </a:r>
            <a:r>
              <a:rPr lang="ko-KR" altLang="en-US" sz="1600" dirty="0"/>
              <a:t>지정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13300C-7C8D-452C-903E-7FCB84F8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9" y="2609746"/>
            <a:ext cx="6234509" cy="324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9D0C9-8956-44E5-B918-D7B9C0C4C27E}"/>
              </a:ext>
            </a:extLst>
          </p:cNvPr>
          <p:cNvSpPr txBox="1"/>
          <p:nvPr/>
        </p:nvSpPr>
        <p:spPr>
          <a:xfrm>
            <a:off x="7206461" y="2609746"/>
            <a:ext cx="4038285" cy="234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실습에 사용되는 </a:t>
            </a:r>
            <a:r>
              <a:rPr lang="en-US" altLang="ko-KR" b="1" dirty="0"/>
              <a:t>hyper-parameter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Batch size: 100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Learning rate: 0.1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Epoch: 15</a:t>
            </a:r>
            <a:r>
              <a:rPr lang="ko-KR" altLang="en-US" sz="1600" dirty="0"/>
              <a:t>회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 error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Optimizer: SGD</a:t>
            </a:r>
          </a:p>
        </p:txBody>
      </p:sp>
    </p:spTree>
    <p:extLst>
      <p:ext uri="{BB962C8B-B14F-4D97-AF65-F5344CB8AC3E}">
        <p14:creationId xmlns:p14="http://schemas.microsoft.com/office/powerpoint/2010/main" val="363031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Hyper-parameter </a:t>
            </a:r>
            <a:r>
              <a:rPr lang="ko-KR" altLang="en-US" sz="1600" dirty="0"/>
              <a:t>지정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13300C-7C8D-452C-903E-7FCB84F8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9" y="2609746"/>
            <a:ext cx="6234509" cy="324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CC861A-0764-4B5A-A297-3B72F2A16B97}"/>
              </a:ext>
            </a:extLst>
          </p:cNvPr>
          <p:cNvSpPr/>
          <p:nvPr/>
        </p:nvSpPr>
        <p:spPr>
          <a:xfrm>
            <a:off x="1045165" y="4023360"/>
            <a:ext cx="3037507" cy="24219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692AC-7D6C-4453-AB9A-2336D3465C12}"/>
              </a:ext>
            </a:extLst>
          </p:cNvPr>
          <p:cNvSpPr txBox="1"/>
          <p:nvPr/>
        </p:nvSpPr>
        <p:spPr>
          <a:xfrm>
            <a:off x="6806101" y="2955632"/>
            <a:ext cx="4806124" cy="1067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참고사항</a:t>
            </a:r>
            <a:r>
              <a:rPr lang="en-US" altLang="ko-KR" sz="1600" b="1" dirty="0"/>
              <a:t>] </a:t>
            </a:r>
            <a:r>
              <a:rPr lang="en-US" altLang="ko-KR" sz="1600" b="1" dirty="0" err="1"/>
              <a:t>torch.nn.CrossEntropyLoss</a:t>
            </a:r>
            <a:r>
              <a:rPr lang="en-US" altLang="ko-KR" sz="1600" b="1" dirty="0"/>
              <a:t>() </a:t>
            </a:r>
            <a:r>
              <a:rPr lang="ko-KR" altLang="en-US" sz="1600" b="1" dirty="0"/>
              <a:t>함수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/>
              <a:t>예측 값들에 대해 </a:t>
            </a:r>
            <a:r>
              <a:rPr lang="ko-KR" altLang="en-US" sz="1400" dirty="0">
                <a:solidFill>
                  <a:srgbClr val="0000FF"/>
                </a:solidFill>
              </a:rPr>
              <a:t>자동으로 </a:t>
            </a:r>
            <a:r>
              <a:rPr lang="en-US" altLang="ko-KR" sz="1400" dirty="0" err="1">
                <a:solidFill>
                  <a:srgbClr val="0000FF"/>
                </a:solidFill>
              </a:rPr>
              <a:t>softmax</a:t>
            </a:r>
            <a:r>
              <a:rPr lang="ko-KR" altLang="en-US" sz="1400" dirty="0">
                <a:solidFill>
                  <a:srgbClr val="0000FF"/>
                </a:solidFill>
              </a:rPr>
              <a:t> 적용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/>
              <a:t>정답 값과 예측 값을 이용해 </a:t>
            </a:r>
            <a:r>
              <a:rPr lang="en-US" altLang="ko-KR" sz="1400" dirty="0"/>
              <a:t>cross entropy loss </a:t>
            </a:r>
            <a:r>
              <a:rPr lang="ko-KR" altLang="en-US" sz="1400" dirty="0"/>
              <a:t>측정</a:t>
            </a:r>
          </a:p>
        </p:txBody>
      </p:sp>
    </p:spTree>
    <p:extLst>
      <p:ext uri="{BB962C8B-B14F-4D97-AF65-F5344CB8AC3E}">
        <p14:creationId xmlns:p14="http://schemas.microsoft.com/office/powerpoint/2010/main" val="244931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1000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일정 공지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9364" y="1071558"/>
            <a:ext cx="578876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Perceptron</a:t>
            </a:r>
            <a:r>
              <a:rPr lang="ko-KR" altLang="en-US" b="1" dirty="0"/>
              <a:t>을 이용한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데이터셋 분류</a:t>
            </a:r>
            <a:endParaRPr lang="en-US" altLang="ko-KR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72470A-BEDC-49E6-8657-7D226BDB5653}"/>
              </a:ext>
            </a:extLst>
          </p:cNvPr>
          <p:cNvGrpSpPr/>
          <p:nvPr/>
        </p:nvGrpSpPr>
        <p:grpSpPr>
          <a:xfrm>
            <a:off x="1339496" y="1655149"/>
            <a:ext cx="9724716" cy="3253722"/>
            <a:chOff x="1401380" y="1598293"/>
            <a:chExt cx="9724716" cy="3253722"/>
          </a:xfrm>
        </p:grpSpPr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98DEB46-C8E9-48C1-9AF5-0BF14C44B28A}"/>
                </a:ext>
              </a:extLst>
            </p:cNvPr>
            <p:cNvCxnSpPr>
              <a:cxnSpLocks/>
            </p:cNvCxnSpPr>
            <p:nvPr/>
          </p:nvCxnSpPr>
          <p:spPr>
            <a:xfrm>
              <a:off x="6151804" y="1598293"/>
              <a:ext cx="0" cy="325372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D4E5983-422B-48C1-A513-888919C49FF1}"/>
                </a:ext>
              </a:extLst>
            </p:cNvPr>
            <p:cNvCxnSpPr>
              <a:cxnSpLocks/>
            </p:cNvCxnSpPr>
            <p:nvPr/>
          </p:nvCxnSpPr>
          <p:spPr>
            <a:xfrm>
              <a:off x="1401380" y="2114152"/>
              <a:ext cx="9724716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C777CE1-DFFE-44B9-9B96-7DB8175DD152}"/>
                </a:ext>
              </a:extLst>
            </p:cNvPr>
            <p:cNvGrpSpPr/>
            <p:nvPr/>
          </p:nvGrpSpPr>
          <p:grpSpPr>
            <a:xfrm>
              <a:off x="1551311" y="1719889"/>
              <a:ext cx="4379895" cy="2970927"/>
              <a:chOff x="1083470" y="3848924"/>
              <a:chExt cx="4884150" cy="331296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27329F1-1EE9-44C9-A8F7-64E88619CD4F}"/>
                  </a:ext>
                </a:extLst>
              </p:cNvPr>
              <p:cNvGrpSpPr/>
              <p:nvPr/>
            </p:nvGrpSpPr>
            <p:grpSpPr>
              <a:xfrm>
                <a:off x="2298386" y="4424667"/>
                <a:ext cx="2913543" cy="2737225"/>
                <a:chOff x="975174" y="2749481"/>
                <a:chExt cx="3678418" cy="3455811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F8643E8-C37A-4D47-A9CB-D77AFF0C1164}"/>
                    </a:ext>
                  </a:extLst>
                </p:cNvPr>
                <p:cNvSpPr/>
                <p:nvPr/>
              </p:nvSpPr>
              <p:spPr>
                <a:xfrm>
                  <a:off x="975174" y="2749481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4F3667-A452-42F2-8166-D2EF5F5D3511}"/>
                    </a:ext>
                  </a:extLst>
                </p:cNvPr>
                <p:cNvSpPr/>
                <p:nvPr/>
              </p:nvSpPr>
              <p:spPr>
                <a:xfrm>
                  <a:off x="975174" y="3545691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F771758-DD80-4C4C-82DE-BC42D4788040}"/>
                    </a:ext>
                  </a:extLst>
                </p:cNvPr>
                <p:cNvSpPr/>
                <p:nvPr/>
              </p:nvSpPr>
              <p:spPr>
                <a:xfrm>
                  <a:off x="975174" y="4388252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ACA0C6D0-7E5F-40A3-9361-264B933F5DD7}"/>
                    </a:ext>
                  </a:extLst>
                </p:cNvPr>
                <p:cNvSpPr/>
                <p:nvPr/>
              </p:nvSpPr>
              <p:spPr>
                <a:xfrm>
                  <a:off x="975174" y="5629372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A648F3-3660-4304-8352-61C303E8AFFA}"/>
                    </a:ext>
                  </a:extLst>
                </p:cNvPr>
                <p:cNvSpPr txBox="1"/>
                <p:nvPr/>
              </p:nvSpPr>
              <p:spPr>
                <a:xfrm rot="5400000">
                  <a:off x="1158679" y="510637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830F81AF-9C7B-47BC-B0F2-9A075FE2FE99}"/>
                    </a:ext>
                  </a:extLst>
                </p:cNvPr>
                <p:cNvSpPr/>
                <p:nvPr/>
              </p:nvSpPr>
              <p:spPr>
                <a:xfrm>
                  <a:off x="2142912" y="3216502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aphicFrame>
              <p:nvGraphicFramePr>
                <p:cNvPr id="13" name="개체 12">
                  <a:extLst>
                    <a:ext uri="{FF2B5EF4-FFF2-40B4-BE49-F238E27FC236}">
                      <a16:creationId xmlns:a16="http://schemas.microsoft.com/office/drawing/2014/main" id="{322ABCAB-822D-4C7F-8408-5B993FD5AA8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52620389"/>
                    </p:ext>
                  </p:extLst>
                </p:nvPr>
              </p:nvGraphicFramePr>
              <p:xfrm>
                <a:off x="1130605" y="2836069"/>
                <a:ext cx="253630" cy="3623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77480" imgH="253800" progId="Equation.DSMT4">
                        <p:embed/>
                      </p:oleObj>
                    </mc:Choice>
                    <mc:Fallback>
                      <p:oleObj name="Equation" r:id="rId3" imgW="177480" imgH="253800" progId="Equation.DSMT4">
                        <p:embed/>
                        <p:pic>
                          <p:nvPicPr>
                            <p:cNvPr id="20" name="개체 19">
                              <a:extLst>
                                <a:ext uri="{FF2B5EF4-FFF2-40B4-BE49-F238E27FC236}">
                                  <a16:creationId xmlns:a16="http://schemas.microsoft.com/office/drawing/2014/main" id="{343F4184-734E-481F-B90C-2C0683CE0E4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30605" y="2836069"/>
                              <a:ext cx="253630" cy="36232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" name="개체 13">
                  <a:extLst>
                    <a:ext uri="{FF2B5EF4-FFF2-40B4-BE49-F238E27FC236}">
                      <a16:creationId xmlns:a16="http://schemas.microsoft.com/office/drawing/2014/main" id="{D351EF45-D682-4B7D-A27A-23AE564471B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10501000"/>
                    </p:ext>
                  </p:extLst>
                </p:nvPr>
              </p:nvGraphicFramePr>
              <p:xfrm>
                <a:off x="1122482" y="3632087"/>
                <a:ext cx="27146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90440" imgH="253800" progId="Equation.DSMT4">
                        <p:embed/>
                      </p:oleObj>
                    </mc:Choice>
                    <mc:Fallback>
                      <p:oleObj name="Equation" r:id="rId5" imgW="190440" imgH="253800" progId="Equation.DSMT4">
                        <p:embed/>
                        <p:pic>
                          <p:nvPicPr>
                            <p:cNvPr id="21" name="개체 20">
                              <a:extLst>
                                <a:ext uri="{FF2B5EF4-FFF2-40B4-BE49-F238E27FC236}">
                                  <a16:creationId xmlns:a16="http://schemas.microsoft.com/office/drawing/2014/main" id="{0567C416-B3A7-464D-A738-2F2EA06A675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22482" y="3632087"/>
                              <a:ext cx="271463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" name="개체 14">
                  <a:extLst>
                    <a:ext uri="{FF2B5EF4-FFF2-40B4-BE49-F238E27FC236}">
                      <a16:creationId xmlns:a16="http://schemas.microsoft.com/office/drawing/2014/main" id="{42799214-F0F0-4EAA-A7FF-31AE47B72C1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52065035"/>
                    </p:ext>
                  </p:extLst>
                </p:nvPr>
              </p:nvGraphicFramePr>
              <p:xfrm>
                <a:off x="1122482" y="4474862"/>
                <a:ext cx="27146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90440" imgH="253800" progId="Equation.DSMT4">
                        <p:embed/>
                      </p:oleObj>
                    </mc:Choice>
                    <mc:Fallback>
                      <p:oleObj name="Equation" r:id="rId7" imgW="190440" imgH="253800" progId="Equation.DSMT4">
                        <p:embed/>
                        <p:pic>
                          <p:nvPicPr>
                            <p:cNvPr id="22" name="개체 21">
                              <a:extLst>
                                <a:ext uri="{FF2B5EF4-FFF2-40B4-BE49-F238E27FC236}">
                                  <a16:creationId xmlns:a16="http://schemas.microsoft.com/office/drawing/2014/main" id="{A8D19DB7-31CE-4A7A-8C23-AF3BE73C28C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22482" y="4474862"/>
                              <a:ext cx="271463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6" name="개체 15">
                  <a:extLst>
                    <a:ext uri="{FF2B5EF4-FFF2-40B4-BE49-F238E27FC236}">
                      <a16:creationId xmlns:a16="http://schemas.microsoft.com/office/drawing/2014/main" id="{9CA29EBC-64CA-4641-87CE-749E435139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07696014"/>
                    </p:ext>
                  </p:extLst>
                </p:nvPr>
              </p:nvGraphicFramePr>
              <p:xfrm>
                <a:off x="1041400" y="5716545"/>
                <a:ext cx="43497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304560" imgH="253800" progId="Equation.DSMT4">
                        <p:embed/>
                      </p:oleObj>
                    </mc:Choice>
                    <mc:Fallback>
                      <p:oleObj name="Equation" r:id="rId9" imgW="304560" imgH="253800" progId="Equation.DSMT4">
                        <p:embed/>
                        <p:pic>
                          <p:nvPicPr>
                            <p:cNvPr id="23" name="개체 22">
                              <a:extLst>
                                <a:ext uri="{FF2B5EF4-FFF2-40B4-BE49-F238E27FC236}">
                                  <a16:creationId xmlns:a16="http://schemas.microsoft.com/office/drawing/2014/main" id="{17E97048-0C10-429B-B25A-A96BFBB133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41400" y="5716545"/>
                              <a:ext cx="43497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C1096921-30DE-43A9-B697-94D4FE34BA66}"/>
                    </a:ext>
                  </a:extLst>
                </p:cNvPr>
                <p:cNvCxnSpPr>
                  <a:cxnSpLocks/>
                  <a:stCxn id="7" idx="6"/>
                  <a:endCxn id="12" idx="2"/>
                </p:cNvCxnSpPr>
                <p:nvPr/>
              </p:nvCxnSpPr>
              <p:spPr>
                <a:xfrm>
                  <a:off x="1551094" y="3037441"/>
                  <a:ext cx="591818" cy="50469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4E178F76-E0DD-4E16-B517-D1F0457CAB75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2915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94589F7F-5FE4-40A7-8825-9E5940796111}"/>
                    </a:ext>
                  </a:extLst>
                </p:cNvPr>
                <p:cNvCxnSpPr>
                  <a:cxnSpLocks/>
                  <a:stCxn id="9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113407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17A5FBE4-6102-4B78-8E28-CE803E94883E}"/>
                    </a:ext>
                  </a:extLst>
                </p:cNvPr>
                <p:cNvCxnSpPr>
                  <a:cxnSpLocks/>
                  <a:stCxn id="10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23751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CE44E6B6-0A85-4C28-838B-5A2631F68AB9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>
                  <a:off x="2794182" y="3542137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DB9B3E2-4A10-4235-9394-8B52B4451700}"/>
                    </a:ext>
                  </a:extLst>
                </p:cNvPr>
                <p:cNvSpPr/>
                <p:nvPr/>
              </p:nvSpPr>
              <p:spPr>
                <a:xfrm>
                  <a:off x="2142912" y="3977253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3C202787-D731-4168-8C9D-5B892DE221A1}"/>
                    </a:ext>
                  </a:extLst>
                </p:cNvPr>
                <p:cNvCxnSpPr>
                  <a:cxnSpLocks/>
                  <a:stCxn id="28" idx="6"/>
                </p:cNvCxnSpPr>
                <p:nvPr/>
              </p:nvCxnSpPr>
              <p:spPr>
                <a:xfrm>
                  <a:off x="2794182" y="4302888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C2B89486-4EC7-4D4C-95E3-5080E88D9BB6}"/>
                    </a:ext>
                  </a:extLst>
                </p:cNvPr>
                <p:cNvCxnSpPr>
                  <a:cxnSpLocks/>
                  <a:stCxn id="10" idx="6"/>
                  <a:endCxn id="28" idx="2"/>
                </p:cNvCxnSpPr>
                <p:nvPr/>
              </p:nvCxnSpPr>
              <p:spPr>
                <a:xfrm flipV="1">
                  <a:off x="1551094" y="4302888"/>
                  <a:ext cx="591818" cy="16144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BA7F36FC-CFB0-4209-A43C-C056E2848C4F}"/>
                    </a:ext>
                  </a:extLst>
                </p:cNvPr>
                <p:cNvCxnSpPr>
                  <a:cxnSpLocks/>
                  <a:stCxn id="9" idx="6"/>
                  <a:endCxn id="28" idx="2"/>
                </p:cNvCxnSpPr>
                <p:nvPr/>
              </p:nvCxnSpPr>
              <p:spPr>
                <a:xfrm flipV="1">
                  <a:off x="1551094" y="4302888"/>
                  <a:ext cx="591818" cy="3733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41001D08-5B01-4B79-B24E-8CBE965A1794}"/>
                    </a:ext>
                  </a:extLst>
                </p:cNvPr>
                <p:cNvCxnSpPr>
                  <a:cxnSpLocks/>
                  <a:stCxn id="8" idx="6"/>
                  <a:endCxn id="28" idx="2"/>
                </p:cNvCxnSpPr>
                <p:nvPr/>
              </p:nvCxnSpPr>
              <p:spPr>
                <a:xfrm>
                  <a:off x="1551094" y="3833651"/>
                  <a:ext cx="591818" cy="46923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2A63623D-A868-4E90-AEC6-84AD93C59972}"/>
                    </a:ext>
                  </a:extLst>
                </p:cNvPr>
                <p:cNvCxnSpPr>
                  <a:cxnSpLocks/>
                  <a:stCxn id="7" idx="6"/>
                  <a:endCxn id="28" idx="2"/>
                </p:cNvCxnSpPr>
                <p:nvPr/>
              </p:nvCxnSpPr>
              <p:spPr>
                <a:xfrm>
                  <a:off x="1551094" y="3037441"/>
                  <a:ext cx="591818" cy="12654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6" name="개체 45">
                  <a:extLst>
                    <a:ext uri="{FF2B5EF4-FFF2-40B4-BE49-F238E27FC236}">
                      <a16:creationId xmlns:a16="http://schemas.microsoft.com/office/drawing/2014/main" id="{47844EFA-FE84-4944-931B-98CE4450D7E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6761281"/>
                    </p:ext>
                  </p:extLst>
                </p:nvPr>
              </p:nvGraphicFramePr>
              <p:xfrm>
                <a:off x="2372522" y="3430108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1" imgW="152280" imgH="177480" progId="Equation.DSMT4">
                        <p:embed/>
                      </p:oleObj>
                    </mc:Choice>
                    <mc:Fallback>
                      <p:oleObj name="Equation" r:id="rId11" imgW="152280" imgH="177480" progId="Equation.DSMT4">
                        <p:embed/>
                        <p:pic>
                          <p:nvPicPr>
                            <p:cNvPr id="99" name="개체 98">
                              <a:extLst>
                                <a:ext uri="{FF2B5EF4-FFF2-40B4-BE49-F238E27FC236}">
                                  <a16:creationId xmlns:a16="http://schemas.microsoft.com/office/drawing/2014/main" id="{E4BBB1A1-7D5B-43FC-B2EA-8402F44B144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3430108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9" name="개체 48">
                  <a:extLst>
                    <a:ext uri="{FF2B5EF4-FFF2-40B4-BE49-F238E27FC236}">
                      <a16:creationId xmlns:a16="http://schemas.microsoft.com/office/drawing/2014/main" id="{A36188D8-CA63-4CC6-B0E4-3FDC78683B8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6092437"/>
                    </p:ext>
                  </p:extLst>
                </p:nvPr>
              </p:nvGraphicFramePr>
              <p:xfrm>
                <a:off x="2372522" y="4190859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52280" imgH="177480" progId="Equation.DSMT4">
                        <p:embed/>
                      </p:oleObj>
                    </mc:Choice>
                    <mc:Fallback>
                      <p:oleObj name="Equation" r:id="rId13" imgW="152280" imgH="177480" progId="Equation.DSMT4">
                        <p:embed/>
                        <p:pic>
                          <p:nvPicPr>
                            <p:cNvPr id="106" name="개체 105">
                              <a:extLst>
                                <a:ext uri="{FF2B5EF4-FFF2-40B4-BE49-F238E27FC236}">
                                  <a16:creationId xmlns:a16="http://schemas.microsoft.com/office/drawing/2014/main" id="{D0A9F350-CEEA-44C2-AD1D-B134DFCE7BF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4190859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84490A1F-0325-49D7-805A-32D20A88EBA1}"/>
                    </a:ext>
                  </a:extLst>
                </p:cNvPr>
                <p:cNvSpPr/>
                <p:nvPr/>
              </p:nvSpPr>
              <p:spPr>
                <a:xfrm>
                  <a:off x="2142912" y="5023398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D2DF3507-4679-4EDC-91FB-A8D7E0AAD7A7}"/>
                    </a:ext>
                  </a:extLst>
                </p:cNvPr>
                <p:cNvCxnSpPr>
                  <a:cxnSpLocks/>
                  <a:stCxn id="58" idx="6"/>
                </p:cNvCxnSpPr>
                <p:nvPr/>
              </p:nvCxnSpPr>
              <p:spPr>
                <a:xfrm>
                  <a:off x="2794182" y="5349033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0" name="개체 59">
                  <a:extLst>
                    <a:ext uri="{FF2B5EF4-FFF2-40B4-BE49-F238E27FC236}">
                      <a16:creationId xmlns:a16="http://schemas.microsoft.com/office/drawing/2014/main" id="{06DDBD7C-0E07-42C3-BB57-1680C7CFCE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527183"/>
                    </p:ext>
                  </p:extLst>
                </p:nvPr>
              </p:nvGraphicFramePr>
              <p:xfrm>
                <a:off x="2372522" y="5237004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52280" imgH="177480" progId="Equation.DSMT4">
                        <p:embed/>
                      </p:oleObj>
                    </mc:Choice>
                    <mc:Fallback>
                      <p:oleObj name="Equation" r:id="rId13" imgW="152280" imgH="177480" progId="Equation.DSMT4">
                        <p:embed/>
                        <p:pic>
                          <p:nvPicPr>
                            <p:cNvPr id="49" name="개체 48">
                              <a:extLst>
                                <a:ext uri="{FF2B5EF4-FFF2-40B4-BE49-F238E27FC236}">
                                  <a16:creationId xmlns:a16="http://schemas.microsoft.com/office/drawing/2014/main" id="{A36188D8-CA63-4CC6-B0E4-3FDC78683B8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5237004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DC353C06-FB64-4F5B-92EC-BDB33915DA2A}"/>
                    </a:ext>
                  </a:extLst>
                </p:cNvPr>
                <p:cNvCxnSpPr>
                  <a:cxnSpLocks/>
                  <a:stCxn id="10" idx="6"/>
                  <a:endCxn id="58" idx="2"/>
                </p:cNvCxnSpPr>
                <p:nvPr/>
              </p:nvCxnSpPr>
              <p:spPr>
                <a:xfrm flipV="1">
                  <a:off x="1551094" y="5349033"/>
                  <a:ext cx="591818" cy="5682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C8A34B44-DC4C-4113-A0A7-06CB0C50B8EF}"/>
                    </a:ext>
                  </a:extLst>
                </p:cNvPr>
                <p:cNvCxnSpPr>
                  <a:cxnSpLocks/>
                  <a:stCxn id="9" idx="6"/>
                  <a:endCxn id="58" idx="2"/>
                </p:cNvCxnSpPr>
                <p:nvPr/>
              </p:nvCxnSpPr>
              <p:spPr>
                <a:xfrm>
                  <a:off x="1551094" y="4676212"/>
                  <a:ext cx="591818" cy="6728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6F19C73D-4E50-4658-B31A-73AC2FF026B0}"/>
                    </a:ext>
                  </a:extLst>
                </p:cNvPr>
                <p:cNvCxnSpPr>
                  <a:cxnSpLocks/>
                  <a:stCxn id="8" idx="6"/>
                  <a:endCxn id="58" idx="2"/>
                </p:cNvCxnSpPr>
                <p:nvPr/>
              </p:nvCxnSpPr>
              <p:spPr>
                <a:xfrm>
                  <a:off x="1551094" y="3833651"/>
                  <a:ext cx="591818" cy="151538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D914D347-5203-400F-92B3-C8150F6E6B5F}"/>
                    </a:ext>
                  </a:extLst>
                </p:cNvPr>
                <p:cNvCxnSpPr>
                  <a:cxnSpLocks/>
                  <a:stCxn id="7" idx="6"/>
                  <a:endCxn id="58" idx="2"/>
                </p:cNvCxnSpPr>
                <p:nvPr/>
              </p:nvCxnSpPr>
              <p:spPr>
                <a:xfrm>
                  <a:off x="1551094" y="3037441"/>
                  <a:ext cx="591818" cy="231159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4612AE8-1FCD-4969-A12E-B4C37A317CF9}"/>
                    </a:ext>
                  </a:extLst>
                </p:cNvPr>
                <p:cNvSpPr txBox="1"/>
                <p:nvPr/>
              </p:nvSpPr>
              <p:spPr>
                <a:xfrm rot="5400000">
                  <a:off x="2310487" y="462985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F0E2EE6F-397B-4405-A43B-D38631BA45C8}"/>
                    </a:ext>
                  </a:extLst>
                </p:cNvPr>
                <p:cNvSpPr/>
                <p:nvPr/>
              </p:nvSpPr>
              <p:spPr>
                <a:xfrm>
                  <a:off x="3197928" y="3065641"/>
                  <a:ext cx="731521" cy="276064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Activation function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직선 화살표 연결선 85">
                  <a:extLst>
                    <a:ext uri="{FF2B5EF4-FFF2-40B4-BE49-F238E27FC236}">
                      <a16:creationId xmlns:a16="http://schemas.microsoft.com/office/drawing/2014/main" id="{69A67029-D42A-43C3-8159-1E529EFC5F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3542137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>
                  <a:extLst>
                    <a:ext uri="{FF2B5EF4-FFF2-40B4-BE49-F238E27FC236}">
                      <a16:creationId xmlns:a16="http://schemas.microsoft.com/office/drawing/2014/main" id="{99642820-FFC8-4139-8199-1AFA38A15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4302888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77BBBDF3-3295-4141-81FA-981027ECF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5349033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90" name="개체 89">
                  <a:extLst>
                    <a:ext uri="{FF2B5EF4-FFF2-40B4-BE49-F238E27FC236}">
                      <a16:creationId xmlns:a16="http://schemas.microsoft.com/office/drawing/2014/main" id="{10466C8F-4045-479F-A116-64957B260FC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66786493"/>
                    </p:ext>
                  </p:extLst>
                </p:nvPr>
              </p:nvGraphicFramePr>
              <p:xfrm>
                <a:off x="4325938" y="3360695"/>
                <a:ext cx="28892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4" imgW="203040" imgH="253800" progId="Equation.DSMT4">
                        <p:embed/>
                      </p:oleObj>
                    </mc:Choice>
                    <mc:Fallback>
                      <p:oleObj name="Equation" r:id="rId14" imgW="203040" imgH="253800" progId="Equation.DSMT4">
                        <p:embed/>
                        <p:pic>
                          <p:nvPicPr>
                            <p:cNvPr id="15" name="개체 14">
                              <a:extLst>
                                <a:ext uri="{FF2B5EF4-FFF2-40B4-BE49-F238E27FC236}">
                                  <a16:creationId xmlns:a16="http://schemas.microsoft.com/office/drawing/2014/main" id="{42799214-F0F0-4EAA-A7FF-31AE47B72C1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5938" y="3360695"/>
                              <a:ext cx="28892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1" name="개체 90">
                  <a:extLst>
                    <a:ext uri="{FF2B5EF4-FFF2-40B4-BE49-F238E27FC236}">
                      <a16:creationId xmlns:a16="http://schemas.microsoft.com/office/drawing/2014/main" id="{59C4344A-1547-48E3-BEFF-EFB24B4A66C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19301613"/>
                    </p:ext>
                  </p:extLst>
                </p:nvPr>
              </p:nvGraphicFramePr>
              <p:xfrm>
                <a:off x="4335463" y="4127458"/>
                <a:ext cx="26987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190440" imgH="253800" progId="Equation.DSMT4">
                        <p:embed/>
                      </p:oleObj>
                    </mc:Choice>
                    <mc:Fallback>
                      <p:oleObj name="Equation" r:id="rId16" imgW="190440" imgH="253800" progId="Equation.DSMT4">
                        <p:embed/>
                        <p:pic>
                          <p:nvPicPr>
                            <p:cNvPr id="90" name="개체 89">
                              <a:extLst>
                                <a:ext uri="{FF2B5EF4-FFF2-40B4-BE49-F238E27FC236}">
                                  <a16:creationId xmlns:a16="http://schemas.microsoft.com/office/drawing/2014/main" id="{10466C8F-4045-479F-A116-64957B260FC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35463" y="4127458"/>
                              <a:ext cx="26987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" name="개체 91">
                  <a:extLst>
                    <a:ext uri="{FF2B5EF4-FFF2-40B4-BE49-F238E27FC236}">
                      <a16:creationId xmlns:a16="http://schemas.microsoft.com/office/drawing/2014/main" id="{0BE56681-C8CE-4A81-BEBC-C8479108BEB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30385416"/>
                    </p:ext>
                  </p:extLst>
                </p:nvPr>
              </p:nvGraphicFramePr>
              <p:xfrm>
                <a:off x="4325938" y="5167270"/>
                <a:ext cx="28892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8" imgW="203040" imgH="253800" progId="Equation.DSMT4">
                        <p:embed/>
                      </p:oleObj>
                    </mc:Choice>
                    <mc:Fallback>
                      <p:oleObj name="Equation" r:id="rId18" imgW="203040" imgH="253800" progId="Equation.DSMT4">
                        <p:embed/>
                        <p:pic>
                          <p:nvPicPr>
                            <p:cNvPr id="91" name="개체 90">
                              <a:extLst>
                                <a:ext uri="{FF2B5EF4-FFF2-40B4-BE49-F238E27FC236}">
                                  <a16:creationId xmlns:a16="http://schemas.microsoft.com/office/drawing/2014/main" id="{59C4344A-1547-48E3-BEFF-EFB24B4A66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5938" y="5167270"/>
                              <a:ext cx="28892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882941A-5C8D-41AA-8844-77B4F0B37ABB}"/>
                    </a:ext>
                  </a:extLst>
                </p:cNvPr>
                <p:cNvSpPr txBox="1"/>
                <p:nvPr/>
              </p:nvSpPr>
              <p:spPr>
                <a:xfrm rot="5400000">
                  <a:off x="4261177" y="462985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5D52981-4FDA-47BC-BE17-2087388DF9F2}"/>
                  </a:ext>
                </a:extLst>
              </p:cNvPr>
              <p:cNvSpPr txBox="1"/>
              <p:nvPr/>
            </p:nvSpPr>
            <p:spPr>
              <a:xfrm>
                <a:off x="1083470" y="3848924"/>
                <a:ext cx="4884150" cy="41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</a:rPr>
                  <a:t>Single</a:t>
                </a:r>
                <a:r>
                  <a:rPr lang="en-US" altLang="ko-KR" b="1" dirty="0"/>
                  <a:t> Layer Perceptron</a:t>
                </a:r>
                <a:r>
                  <a:rPr lang="ko-KR" altLang="en-US" b="1" dirty="0"/>
                  <a:t> 실습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31567EC-A1F3-4768-BB60-9E1073CDFEF7}"/>
                </a:ext>
              </a:extLst>
            </p:cNvPr>
            <p:cNvGrpSpPr/>
            <p:nvPr/>
          </p:nvGrpSpPr>
          <p:grpSpPr>
            <a:xfrm>
              <a:off x="6451304" y="1692006"/>
              <a:ext cx="4145540" cy="2964402"/>
              <a:chOff x="6239548" y="3362043"/>
              <a:chExt cx="4636849" cy="3315728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C100A13-5D4E-4D94-9DC3-A5190F2D8430}"/>
                  </a:ext>
                </a:extLst>
              </p:cNvPr>
              <p:cNvSpPr/>
              <p:nvPr/>
            </p:nvSpPr>
            <p:spPr>
              <a:xfrm>
                <a:off x="6879069" y="3940546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5B7BFD5B-ADE5-4AC0-BF1C-4B09FC817A3D}"/>
                  </a:ext>
                </a:extLst>
              </p:cNvPr>
              <p:cNvSpPr/>
              <p:nvPr/>
            </p:nvSpPr>
            <p:spPr>
              <a:xfrm>
                <a:off x="6879069" y="4571196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BE46ADD1-BB36-488D-8112-D6AF5D69506E}"/>
                  </a:ext>
                </a:extLst>
              </p:cNvPr>
              <p:cNvSpPr/>
              <p:nvPr/>
            </p:nvSpPr>
            <p:spPr>
              <a:xfrm>
                <a:off x="6879069" y="5238558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86EBD50-DCA3-4FDC-B912-8EE258E83C1D}"/>
                  </a:ext>
                </a:extLst>
              </p:cNvPr>
              <p:cNvSpPr/>
              <p:nvPr/>
            </p:nvSpPr>
            <p:spPr>
              <a:xfrm>
                <a:off x="6879069" y="6221605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5DDC324-2DC9-44A3-9F8B-B17D3DDF20C1}"/>
                  </a:ext>
                </a:extLst>
              </p:cNvPr>
              <p:cNvSpPr txBox="1"/>
              <p:nvPr/>
            </p:nvSpPr>
            <p:spPr>
              <a:xfrm rot="5400000">
                <a:off x="7024416" y="5807358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6936DCA0-83EE-496B-AF09-FF3F4B366DD9}"/>
                  </a:ext>
                </a:extLst>
              </p:cNvPr>
              <p:cNvSpPr/>
              <p:nvPr/>
            </p:nvSpPr>
            <p:spPr>
              <a:xfrm>
                <a:off x="7723518" y="4310457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aphicFrame>
            <p:nvGraphicFramePr>
              <p:cNvPr id="102" name="개체 101">
                <a:extLst>
                  <a:ext uri="{FF2B5EF4-FFF2-40B4-BE49-F238E27FC236}">
                    <a16:creationId xmlns:a16="http://schemas.microsoft.com/office/drawing/2014/main" id="{0F426694-3CC9-43F0-8520-CAB8B0AC32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680422"/>
                  </p:ext>
                </p:extLst>
              </p:nvPr>
            </p:nvGraphicFramePr>
            <p:xfrm>
              <a:off x="7002180" y="4009129"/>
              <a:ext cx="200891" cy="2869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77480" imgH="253800" progId="Equation.DSMT4">
                      <p:embed/>
                    </p:oleObj>
                  </mc:Choice>
                  <mc:Fallback>
                    <p:oleObj name="Equation" r:id="rId3" imgW="177480" imgH="253800" progId="Equation.DSMT4">
                      <p:embed/>
                      <p:pic>
                        <p:nvPicPr>
                          <p:cNvPr id="13" name="개체 12">
                            <a:extLst>
                              <a:ext uri="{FF2B5EF4-FFF2-40B4-BE49-F238E27FC236}">
                                <a16:creationId xmlns:a16="http://schemas.microsoft.com/office/drawing/2014/main" id="{322ABCAB-822D-4C7F-8408-5B993FD5AA8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002180" y="4009129"/>
                            <a:ext cx="200891" cy="2869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" name="개체 102">
                <a:extLst>
                  <a:ext uri="{FF2B5EF4-FFF2-40B4-BE49-F238E27FC236}">
                    <a16:creationId xmlns:a16="http://schemas.microsoft.com/office/drawing/2014/main" id="{5445727C-69E0-49A0-8FBC-733BC70BC9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30876"/>
                  </p:ext>
                </p:extLst>
              </p:nvPr>
            </p:nvGraphicFramePr>
            <p:xfrm>
              <a:off x="6995746" y="4639627"/>
              <a:ext cx="215016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90440" imgH="253800" progId="Equation.DSMT4">
                      <p:embed/>
                    </p:oleObj>
                  </mc:Choice>
                  <mc:Fallback>
                    <p:oleObj name="Equation" r:id="rId5" imgW="190440" imgH="253800" progId="Equation.DSMT4">
                      <p:embed/>
                      <p:pic>
                        <p:nvPicPr>
                          <p:cNvPr id="14" name="개체 13">
                            <a:extLst>
                              <a:ext uri="{FF2B5EF4-FFF2-40B4-BE49-F238E27FC236}">
                                <a16:creationId xmlns:a16="http://schemas.microsoft.com/office/drawing/2014/main" id="{D351EF45-D682-4B7D-A27A-23AE564471B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5746" y="4639627"/>
                            <a:ext cx="215016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개체 103">
                <a:extLst>
                  <a:ext uri="{FF2B5EF4-FFF2-40B4-BE49-F238E27FC236}">
                    <a16:creationId xmlns:a16="http://schemas.microsoft.com/office/drawing/2014/main" id="{16559AE6-E9A4-4011-809A-438BA3BCEE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7529841"/>
                  </p:ext>
                </p:extLst>
              </p:nvPr>
            </p:nvGraphicFramePr>
            <p:xfrm>
              <a:off x="6995746" y="5307159"/>
              <a:ext cx="215016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90440" imgH="253800" progId="Equation.DSMT4">
                      <p:embed/>
                    </p:oleObj>
                  </mc:Choice>
                  <mc:Fallback>
                    <p:oleObj name="Equation" r:id="rId7" imgW="190440" imgH="253800" progId="Equation.DSMT4">
                      <p:embed/>
                      <p:pic>
                        <p:nvPicPr>
                          <p:cNvPr id="15" name="개체 14">
                            <a:extLst>
                              <a:ext uri="{FF2B5EF4-FFF2-40B4-BE49-F238E27FC236}">
                                <a16:creationId xmlns:a16="http://schemas.microsoft.com/office/drawing/2014/main" id="{42799214-F0F0-4EAA-A7FF-31AE47B72C1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5746" y="5307159"/>
                            <a:ext cx="215016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5" name="개체 104">
                <a:extLst>
                  <a:ext uri="{FF2B5EF4-FFF2-40B4-BE49-F238E27FC236}">
                    <a16:creationId xmlns:a16="http://schemas.microsoft.com/office/drawing/2014/main" id="{17075866-4DC6-4FAC-A640-492A6D5111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5174898"/>
                  </p:ext>
                </p:extLst>
              </p:nvPr>
            </p:nvGraphicFramePr>
            <p:xfrm>
              <a:off x="6931524" y="6290652"/>
              <a:ext cx="344528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0" imgW="304560" imgH="253800" progId="Equation.DSMT4">
                      <p:embed/>
                    </p:oleObj>
                  </mc:Choice>
                  <mc:Fallback>
                    <p:oleObj name="Equation" r:id="rId20" imgW="304560" imgH="253800" progId="Equation.DSMT4">
                      <p:embed/>
                      <p:pic>
                        <p:nvPicPr>
                          <p:cNvPr id="16" name="개체 15">
                            <a:extLst>
                              <a:ext uri="{FF2B5EF4-FFF2-40B4-BE49-F238E27FC236}">
                                <a16:creationId xmlns:a16="http://schemas.microsoft.com/office/drawing/2014/main" id="{9CA29EBC-64CA-4641-87CE-749E4351399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31524" y="6290652"/>
                            <a:ext cx="344528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CB8FFF4C-FEA8-4E92-82D8-9C87D25A610A}"/>
                  </a:ext>
                </a:extLst>
              </p:cNvPr>
              <p:cNvCxnSpPr>
                <a:cxnSpLocks/>
                <a:stCxn id="96" idx="6"/>
                <a:endCxn id="101" idx="2"/>
              </p:cNvCxnSpPr>
              <p:nvPr/>
            </p:nvCxnSpPr>
            <p:spPr>
              <a:xfrm>
                <a:off x="7335234" y="4168629"/>
                <a:ext cx="388284" cy="399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420FF0AA-1FD3-4E0D-801F-8B5CC9AA1E24}"/>
                  </a:ext>
                </a:extLst>
              </p:cNvPr>
              <p:cNvCxnSpPr>
                <a:cxnSpLocks/>
                <a:stCxn id="97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2308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BD6C7DB9-ECBD-4BBF-8403-BA64CB6F34CD}"/>
                  </a:ext>
                </a:extLst>
              </p:cNvPr>
              <p:cNvCxnSpPr>
                <a:cxnSpLocks/>
                <a:stCxn id="98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8982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5425CF3C-9A32-4573-8A6F-14926375270E}"/>
                  </a:ext>
                </a:extLst>
              </p:cNvPr>
              <p:cNvCxnSpPr>
                <a:cxnSpLocks/>
                <a:stCxn id="99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18813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037F2567-F93B-4D33-9EFA-D426E059F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4568381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BEC1C210-F5D5-48AE-B729-E9DB3DDDF7CA}"/>
                  </a:ext>
                </a:extLst>
              </p:cNvPr>
              <p:cNvSpPr/>
              <p:nvPr/>
            </p:nvSpPr>
            <p:spPr>
              <a:xfrm>
                <a:off x="7723518" y="4913021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B784E5F8-3EC5-4A5E-A18E-39E7C99CE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5170945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046FA529-4CED-4443-88FB-A01F25AEDF2C}"/>
                  </a:ext>
                </a:extLst>
              </p:cNvPr>
              <p:cNvCxnSpPr>
                <a:cxnSpLocks/>
                <a:stCxn id="99" idx="6"/>
                <a:endCxn id="111" idx="2"/>
              </p:cNvCxnSpPr>
              <p:nvPr/>
            </p:nvCxnSpPr>
            <p:spPr>
              <a:xfrm flipV="1">
                <a:off x="7335234" y="5170945"/>
                <a:ext cx="388284" cy="12787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1A7A673B-CC6B-4523-85F7-50BC16737979}"/>
                  </a:ext>
                </a:extLst>
              </p:cNvPr>
              <p:cNvCxnSpPr>
                <a:cxnSpLocks/>
                <a:stCxn id="98" idx="6"/>
                <a:endCxn id="111" idx="2"/>
              </p:cNvCxnSpPr>
              <p:nvPr/>
            </p:nvCxnSpPr>
            <p:spPr>
              <a:xfrm flipV="1">
                <a:off x="7335234" y="5170945"/>
                <a:ext cx="388284" cy="2956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81F57F35-254E-42A0-9C59-03635E27A6B7}"/>
                  </a:ext>
                </a:extLst>
              </p:cNvPr>
              <p:cNvCxnSpPr>
                <a:cxnSpLocks/>
                <a:stCxn id="97" idx="6"/>
                <a:endCxn id="111" idx="2"/>
              </p:cNvCxnSpPr>
              <p:nvPr/>
            </p:nvCxnSpPr>
            <p:spPr>
              <a:xfrm>
                <a:off x="7335234" y="4799279"/>
                <a:ext cx="388284" cy="371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277912BB-970A-436E-8003-B8B2388B5287}"/>
                  </a:ext>
                </a:extLst>
              </p:cNvPr>
              <p:cNvCxnSpPr>
                <a:cxnSpLocks/>
                <a:stCxn id="96" idx="6"/>
                <a:endCxn id="111" idx="2"/>
              </p:cNvCxnSpPr>
              <p:nvPr/>
            </p:nvCxnSpPr>
            <p:spPr>
              <a:xfrm>
                <a:off x="7335234" y="4168629"/>
                <a:ext cx="388284" cy="1002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5E4F65-482F-44DE-9F2E-3BEC38A9CBCC}"/>
                  </a:ext>
                </a:extLst>
              </p:cNvPr>
              <p:cNvSpPr/>
              <p:nvPr/>
            </p:nvSpPr>
            <p:spPr>
              <a:xfrm>
                <a:off x="7723518" y="5741635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BCE59153-7E05-40C9-93F9-68876B1AE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5999559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641DFAA2-6FA8-424D-9FF7-C277AF40778D}"/>
                  </a:ext>
                </a:extLst>
              </p:cNvPr>
              <p:cNvCxnSpPr>
                <a:cxnSpLocks/>
                <a:stCxn id="99" idx="6"/>
                <a:endCxn id="119" idx="2"/>
              </p:cNvCxnSpPr>
              <p:nvPr/>
            </p:nvCxnSpPr>
            <p:spPr>
              <a:xfrm flipV="1">
                <a:off x="7335234" y="5999559"/>
                <a:ext cx="388284" cy="4501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E7369310-AECC-4FD4-86A8-7D2CAED8B9F9}"/>
                  </a:ext>
                </a:extLst>
              </p:cNvPr>
              <p:cNvCxnSpPr>
                <a:cxnSpLocks/>
                <a:stCxn id="98" idx="6"/>
                <a:endCxn id="119" idx="2"/>
              </p:cNvCxnSpPr>
              <p:nvPr/>
            </p:nvCxnSpPr>
            <p:spPr>
              <a:xfrm>
                <a:off x="7335234" y="5466641"/>
                <a:ext cx="388284" cy="532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A50BCF51-C230-4ED4-BD06-AC34456BD91A}"/>
                  </a:ext>
                </a:extLst>
              </p:cNvPr>
              <p:cNvCxnSpPr>
                <a:cxnSpLocks/>
                <a:stCxn id="97" idx="6"/>
                <a:endCxn id="119" idx="2"/>
              </p:cNvCxnSpPr>
              <p:nvPr/>
            </p:nvCxnSpPr>
            <p:spPr>
              <a:xfrm>
                <a:off x="7335234" y="4799279"/>
                <a:ext cx="388284" cy="12002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>
                <a:extLst>
                  <a:ext uri="{FF2B5EF4-FFF2-40B4-BE49-F238E27FC236}">
                    <a16:creationId xmlns:a16="http://schemas.microsoft.com/office/drawing/2014/main" id="{E4F8D4AA-BFEE-4F04-9592-EFF679397DA6}"/>
                  </a:ext>
                </a:extLst>
              </p:cNvPr>
              <p:cNvCxnSpPr>
                <a:cxnSpLocks/>
                <a:stCxn id="96" idx="6"/>
                <a:endCxn id="119" idx="2"/>
              </p:cNvCxnSpPr>
              <p:nvPr/>
            </p:nvCxnSpPr>
            <p:spPr>
              <a:xfrm>
                <a:off x="7335234" y="4168629"/>
                <a:ext cx="388284" cy="18309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4140B4A-5125-458D-934E-4EDD1B3B0959}"/>
                  </a:ext>
                </a:extLst>
              </p:cNvPr>
              <p:cNvSpPr txBox="1"/>
              <p:nvPr/>
            </p:nvSpPr>
            <p:spPr>
              <a:xfrm rot="5400000">
                <a:off x="7856249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93960B69-63FF-4137-8F21-6A8F10FF6FAE}"/>
                  </a:ext>
                </a:extLst>
              </p:cNvPr>
              <p:cNvSpPr/>
              <p:nvPr/>
            </p:nvSpPr>
            <p:spPr>
              <a:xfrm>
                <a:off x="9386012" y="4190965"/>
                <a:ext cx="579412" cy="21866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Activation function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직선 화살표 연결선 127">
                <a:extLst>
                  <a:ext uri="{FF2B5EF4-FFF2-40B4-BE49-F238E27FC236}">
                    <a16:creationId xmlns:a16="http://schemas.microsoft.com/office/drawing/2014/main" id="{C788852D-7D89-40F6-BFDD-BD0D4F2E6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4568381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화살표 연결선 128">
                <a:extLst>
                  <a:ext uri="{FF2B5EF4-FFF2-40B4-BE49-F238E27FC236}">
                    <a16:creationId xmlns:a16="http://schemas.microsoft.com/office/drawing/2014/main" id="{A277E120-083E-447B-8364-422E1BF69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5170945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>
                <a:extLst>
                  <a:ext uri="{FF2B5EF4-FFF2-40B4-BE49-F238E27FC236}">
                    <a16:creationId xmlns:a16="http://schemas.microsoft.com/office/drawing/2014/main" id="{151D5CB3-0C60-4DC3-BB5F-A7F8C55B1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5999559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1" name="개체 130">
                <a:extLst>
                  <a:ext uri="{FF2B5EF4-FFF2-40B4-BE49-F238E27FC236}">
                    <a16:creationId xmlns:a16="http://schemas.microsoft.com/office/drawing/2014/main" id="{D40B71C3-CD29-429F-9C14-1BFFB44AD2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4821853"/>
                  </p:ext>
                </p:extLst>
              </p:nvPr>
            </p:nvGraphicFramePr>
            <p:xfrm>
              <a:off x="10279469" y="4424667"/>
              <a:ext cx="228847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203040" imgH="253800" progId="Equation.DSMT4">
                      <p:embed/>
                    </p:oleObj>
                  </mc:Choice>
                  <mc:Fallback>
                    <p:oleObj name="Equation" r:id="rId21" imgW="203040" imgH="253800" progId="Equation.DSMT4">
                      <p:embed/>
                      <p:pic>
                        <p:nvPicPr>
                          <p:cNvPr id="90" name="개체 89">
                            <a:extLst>
                              <a:ext uri="{FF2B5EF4-FFF2-40B4-BE49-F238E27FC236}">
                                <a16:creationId xmlns:a16="http://schemas.microsoft.com/office/drawing/2014/main" id="{10466C8F-4045-479F-A116-64957B260FC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0279469" y="4424667"/>
                            <a:ext cx="228847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2" name="개체 131">
                <a:extLst>
                  <a:ext uri="{FF2B5EF4-FFF2-40B4-BE49-F238E27FC236}">
                    <a16:creationId xmlns:a16="http://schemas.microsoft.com/office/drawing/2014/main" id="{0F842B6F-1A8C-435A-8E04-59767F2EA1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8409223"/>
                  </p:ext>
                </p:extLst>
              </p:nvPr>
            </p:nvGraphicFramePr>
            <p:xfrm>
              <a:off x="10287013" y="5031993"/>
              <a:ext cx="213758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2" imgW="190440" imgH="253800" progId="Equation.DSMT4">
                      <p:embed/>
                    </p:oleObj>
                  </mc:Choice>
                  <mc:Fallback>
                    <p:oleObj name="Equation" r:id="rId22" imgW="190440" imgH="253800" progId="Equation.DSMT4">
                      <p:embed/>
                      <p:pic>
                        <p:nvPicPr>
                          <p:cNvPr id="91" name="개체 90">
                            <a:extLst>
                              <a:ext uri="{FF2B5EF4-FFF2-40B4-BE49-F238E27FC236}">
                                <a16:creationId xmlns:a16="http://schemas.microsoft.com/office/drawing/2014/main" id="{59C4344A-1547-48E3-BEFF-EFB24B4A66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0287013" y="5031993"/>
                            <a:ext cx="213758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" name="개체 132">
                <a:extLst>
                  <a:ext uri="{FF2B5EF4-FFF2-40B4-BE49-F238E27FC236}">
                    <a16:creationId xmlns:a16="http://schemas.microsoft.com/office/drawing/2014/main" id="{38C9926E-4A45-47EE-9C3A-6BD19A5C3F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2460721"/>
                  </p:ext>
                </p:extLst>
              </p:nvPr>
            </p:nvGraphicFramePr>
            <p:xfrm>
              <a:off x="10279469" y="5855591"/>
              <a:ext cx="228847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203040" imgH="253800" progId="Equation.DSMT4">
                      <p:embed/>
                    </p:oleObj>
                  </mc:Choice>
                  <mc:Fallback>
                    <p:oleObj name="Equation" r:id="rId23" imgW="203040" imgH="253800" progId="Equation.DSMT4">
                      <p:embed/>
                      <p:pic>
                        <p:nvPicPr>
                          <p:cNvPr id="92" name="개체 91">
                            <a:extLst>
                              <a:ext uri="{FF2B5EF4-FFF2-40B4-BE49-F238E27FC236}">
                                <a16:creationId xmlns:a16="http://schemas.microsoft.com/office/drawing/2014/main" id="{0BE56681-C8CE-4A81-BEBC-C8479108BEB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10279469" y="5855591"/>
                            <a:ext cx="228847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F77C51F-1C26-4D35-9438-CCC8AB718176}"/>
                  </a:ext>
                </a:extLst>
              </p:cNvPr>
              <p:cNvSpPr txBox="1"/>
              <p:nvPr/>
            </p:nvSpPr>
            <p:spPr>
              <a:xfrm rot="5400000">
                <a:off x="10228174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F1C05BBA-E663-4088-BFE0-69E11FEC0A7B}"/>
                  </a:ext>
                </a:extLst>
              </p:cNvPr>
              <p:cNvSpPr/>
              <p:nvPr/>
            </p:nvSpPr>
            <p:spPr>
              <a:xfrm>
                <a:off x="8548575" y="4310457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0A930238-DDA4-4FCE-9287-11478F2864A4}"/>
                  </a:ext>
                </a:extLst>
              </p:cNvPr>
              <p:cNvSpPr/>
              <p:nvPr/>
            </p:nvSpPr>
            <p:spPr>
              <a:xfrm>
                <a:off x="8548575" y="4913021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E65A21B-4313-4E49-A67D-E3833B9E8F30}"/>
                  </a:ext>
                </a:extLst>
              </p:cNvPr>
              <p:cNvSpPr/>
              <p:nvPr/>
            </p:nvSpPr>
            <p:spPr>
              <a:xfrm>
                <a:off x="8548575" y="5741635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03B0665-DF1D-42B0-8298-9EFBFC82B590}"/>
                  </a:ext>
                </a:extLst>
              </p:cNvPr>
              <p:cNvSpPr txBox="1"/>
              <p:nvPr/>
            </p:nvSpPr>
            <p:spPr>
              <a:xfrm rot="5400000">
                <a:off x="8681306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graphicFrame>
            <p:nvGraphicFramePr>
              <p:cNvPr id="181" name="개체 180">
                <a:extLst>
                  <a:ext uri="{FF2B5EF4-FFF2-40B4-BE49-F238E27FC236}">
                    <a16:creationId xmlns:a16="http://schemas.microsoft.com/office/drawing/2014/main" id="{C63E3564-EFC4-4716-A233-1945E0595C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5584411"/>
                  </p:ext>
                </p:extLst>
              </p:nvPr>
            </p:nvGraphicFramePr>
            <p:xfrm>
              <a:off x="7907322" y="4477753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4" imgW="192254" imgH="224288" progId="Equation.DSMT4">
                      <p:embed/>
                    </p:oleObj>
                  </mc:Choice>
                  <mc:Fallback>
                    <p:oleObj name="Equation" r:id="rId24" imgW="192254" imgH="224288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4477753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3" name="개체 182">
                <a:extLst>
                  <a:ext uri="{FF2B5EF4-FFF2-40B4-BE49-F238E27FC236}">
                    <a16:creationId xmlns:a16="http://schemas.microsoft.com/office/drawing/2014/main" id="{91B2C1DC-92A8-4140-83A2-8E294C5979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0088509"/>
                  </p:ext>
                </p:extLst>
              </p:nvPr>
            </p:nvGraphicFramePr>
            <p:xfrm>
              <a:off x="8733215" y="4477753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192254" imgH="224288" progId="Equation.DSMT4">
                      <p:embed/>
                    </p:oleObj>
                  </mc:Choice>
                  <mc:Fallback>
                    <p:oleObj name="Equation" r:id="rId26" imgW="192254" imgH="224288" progId="Equation.DSMT4">
                      <p:embed/>
                      <p:pic>
                        <p:nvPicPr>
                          <p:cNvPr id="182" name="개체 181">
                            <a:extLst>
                              <a:ext uri="{FF2B5EF4-FFF2-40B4-BE49-F238E27FC236}">
                                <a16:creationId xmlns:a16="http://schemas.microsoft.com/office/drawing/2014/main" id="{FCDB8521-B4D5-4353-ACEA-57167FD1B6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4477753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5" name="개체 184">
                <a:extLst>
                  <a:ext uri="{FF2B5EF4-FFF2-40B4-BE49-F238E27FC236}">
                    <a16:creationId xmlns:a16="http://schemas.microsoft.com/office/drawing/2014/main" id="{9C264A94-6C0C-4BDD-A9FC-E659E05910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289328"/>
                  </p:ext>
                </p:extLst>
              </p:nvPr>
            </p:nvGraphicFramePr>
            <p:xfrm>
              <a:off x="8733215" y="5072190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92254" imgH="224288" progId="Equation.DSMT4">
                      <p:embed/>
                    </p:oleObj>
                  </mc:Choice>
                  <mc:Fallback>
                    <p:oleObj name="Equation" r:id="rId27" imgW="192254" imgH="224288" progId="Equation.DSMT4">
                      <p:embed/>
                      <p:pic>
                        <p:nvPicPr>
                          <p:cNvPr id="183" name="개체 182">
                            <a:extLst>
                              <a:ext uri="{FF2B5EF4-FFF2-40B4-BE49-F238E27FC236}">
                                <a16:creationId xmlns:a16="http://schemas.microsoft.com/office/drawing/2014/main" id="{91B2C1DC-92A8-4140-83A2-8E294C5979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5072190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6" name="개체 185">
                <a:extLst>
                  <a:ext uri="{FF2B5EF4-FFF2-40B4-BE49-F238E27FC236}">
                    <a16:creationId xmlns:a16="http://schemas.microsoft.com/office/drawing/2014/main" id="{45AA7C01-58DA-46C7-ACA4-6613537F8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3991973"/>
                  </p:ext>
                </p:extLst>
              </p:nvPr>
            </p:nvGraphicFramePr>
            <p:xfrm>
              <a:off x="8733215" y="5887614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192254" imgH="224288" progId="Equation.DSMT4">
                      <p:embed/>
                    </p:oleObj>
                  </mc:Choice>
                  <mc:Fallback>
                    <p:oleObj name="Equation" r:id="rId28" imgW="192254" imgH="224288" progId="Equation.DSMT4">
                      <p:embed/>
                      <p:pic>
                        <p:nvPicPr>
                          <p:cNvPr id="185" name="개체 184">
                            <a:extLst>
                              <a:ext uri="{FF2B5EF4-FFF2-40B4-BE49-F238E27FC236}">
                                <a16:creationId xmlns:a16="http://schemas.microsoft.com/office/drawing/2014/main" id="{9C264A94-6C0C-4BDD-A9FC-E659E059109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5887614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8" name="개체 187">
                <a:extLst>
                  <a:ext uri="{FF2B5EF4-FFF2-40B4-BE49-F238E27FC236}">
                    <a16:creationId xmlns:a16="http://schemas.microsoft.com/office/drawing/2014/main" id="{35880566-7158-4BE1-A026-47A31B72C1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1228046"/>
                  </p:ext>
                </p:extLst>
              </p:nvPr>
            </p:nvGraphicFramePr>
            <p:xfrm>
              <a:off x="7907322" y="5911000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9" imgW="192254" imgH="224288" progId="Equation.DSMT4">
                      <p:embed/>
                    </p:oleObj>
                  </mc:Choice>
                  <mc:Fallback>
                    <p:oleObj name="Equation" r:id="rId29" imgW="192254" imgH="224288" progId="Equation.DSMT4">
                      <p:embed/>
                      <p:pic>
                        <p:nvPicPr>
                          <p:cNvPr id="187" name="개체 186">
                            <a:extLst>
                              <a:ext uri="{FF2B5EF4-FFF2-40B4-BE49-F238E27FC236}">
                                <a16:creationId xmlns:a16="http://schemas.microsoft.com/office/drawing/2014/main" id="{41991352-5BE9-4D57-BC1B-AC2F166D12C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5911000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9" name="개체 188">
                <a:extLst>
                  <a:ext uri="{FF2B5EF4-FFF2-40B4-BE49-F238E27FC236}">
                    <a16:creationId xmlns:a16="http://schemas.microsoft.com/office/drawing/2014/main" id="{9587591A-00A6-4541-A1EC-119CF75B53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3798166"/>
                  </p:ext>
                </p:extLst>
              </p:nvPr>
            </p:nvGraphicFramePr>
            <p:xfrm>
              <a:off x="7907322" y="5085252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192254" imgH="224288" progId="Equation.DSMT4">
                      <p:embed/>
                    </p:oleObj>
                  </mc:Choice>
                  <mc:Fallback>
                    <p:oleObj name="Equation" r:id="rId30" imgW="192254" imgH="224288" progId="Equation.DSMT4">
                      <p:embed/>
                      <p:pic>
                        <p:nvPicPr>
                          <p:cNvPr id="188" name="개체 187">
                            <a:extLst>
                              <a:ext uri="{FF2B5EF4-FFF2-40B4-BE49-F238E27FC236}">
                                <a16:creationId xmlns:a16="http://schemas.microsoft.com/office/drawing/2014/main" id="{35880566-7158-4BE1-A026-47A31B72C1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5085252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33FD3A9-51D0-4157-85CD-7CC2EBC3B9F6}"/>
                  </a:ext>
                </a:extLst>
              </p:cNvPr>
              <p:cNvSpPr txBox="1"/>
              <p:nvPr/>
            </p:nvSpPr>
            <p:spPr>
              <a:xfrm>
                <a:off x="6239548" y="3362043"/>
                <a:ext cx="4636849" cy="413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</a:rPr>
                  <a:t>Multi</a:t>
                </a:r>
                <a:r>
                  <a:rPr lang="en-US" altLang="ko-KR" b="1" dirty="0"/>
                  <a:t> Layer Perceptron </a:t>
                </a:r>
                <a:r>
                  <a:rPr lang="ko-KR" altLang="en-US" b="1" dirty="0"/>
                  <a:t>실습</a:t>
                </a:r>
              </a:p>
            </p:txBody>
          </p:sp>
          <p:cxnSp>
            <p:nvCxnSpPr>
              <p:cNvPr id="194" name="직선 화살표 연결선 193">
                <a:extLst>
                  <a:ext uri="{FF2B5EF4-FFF2-40B4-BE49-F238E27FC236}">
                    <a16:creationId xmlns:a16="http://schemas.microsoft.com/office/drawing/2014/main" id="{6CCDDE99-18B2-49F4-9FD5-3286EA5562FA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화살표 연결선 194">
                <a:extLst>
                  <a:ext uri="{FF2B5EF4-FFF2-40B4-BE49-F238E27FC236}">
                    <a16:creationId xmlns:a16="http://schemas.microsoft.com/office/drawing/2014/main" id="{9B0653AC-B44F-4E27-9A7B-0CB73B9B6212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8239366" y="4568381"/>
                <a:ext cx="302692" cy="60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화살표 연결선 195">
                <a:extLst>
                  <a:ext uri="{FF2B5EF4-FFF2-40B4-BE49-F238E27FC236}">
                    <a16:creationId xmlns:a16="http://schemas.microsoft.com/office/drawing/2014/main" id="{30371960-0A8F-4F26-8A09-5D422D9A7BF9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 flipV="1">
                <a:off x="8239366" y="4568381"/>
                <a:ext cx="302692" cy="14311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화살표 연결선 196">
                <a:extLst>
                  <a:ext uri="{FF2B5EF4-FFF2-40B4-BE49-F238E27FC236}">
                    <a16:creationId xmlns:a16="http://schemas.microsoft.com/office/drawing/2014/main" id="{055AEEFE-B63E-408A-A829-05C964E1761D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 flipV="1">
                <a:off x="8239366" y="5170945"/>
                <a:ext cx="302692" cy="8286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CD4FEB18-0CB5-42B4-9D60-6DD14DE21946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>
                <a:off x="8239366" y="5170945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1EFB7115-9D89-4B8D-B400-C1EA71564A5A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60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9F8CA5F5-8F78-4B4A-9755-5A9F7540366C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>
                <a:off x="8239366" y="5999559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5ACD5447-D01E-4761-B63A-B33A1066C05C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>
                <a:off x="8239366" y="5170945"/>
                <a:ext cx="302692" cy="8286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D66B27E6-81EB-4145-9C7C-32CA05D9117D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14311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B364FB3A-1853-4828-8C4C-6BB8ABF9E892}"/>
              </a:ext>
            </a:extLst>
          </p:cNvPr>
          <p:cNvSpPr txBox="1"/>
          <p:nvPr/>
        </p:nvSpPr>
        <p:spPr>
          <a:xfrm>
            <a:off x="1823738" y="4928276"/>
            <a:ext cx="3973930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Layer1 (Input: 784, Out: 10)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Activation function: </a:t>
            </a:r>
            <a:r>
              <a:rPr lang="en-US" altLang="ko-KR" sz="1600" dirty="0" err="1"/>
              <a:t>Softmax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DB693D8-1A8A-4AB9-92FC-1EB9B84ABEFC}"/>
              </a:ext>
            </a:extLst>
          </p:cNvPr>
          <p:cNvSpPr txBox="1"/>
          <p:nvPr/>
        </p:nvSpPr>
        <p:spPr>
          <a:xfrm>
            <a:off x="6201854" y="4925296"/>
            <a:ext cx="4787371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Layer1 (Input: 784, Out: 100)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Layer2 (Input: 100, Out: 10)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Activation function: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, Sigmoid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449458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Hyper-parameter </a:t>
            </a:r>
            <a:r>
              <a:rPr lang="ko-KR" altLang="en-US" sz="1600" dirty="0"/>
              <a:t>지정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13300C-7C8D-452C-903E-7FCB84F8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9" y="2609746"/>
            <a:ext cx="6234509" cy="324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14C5DD-B85C-408F-85FB-656F3E70899A}"/>
              </a:ext>
            </a:extLst>
          </p:cNvPr>
          <p:cNvSpPr/>
          <p:nvPr/>
        </p:nvSpPr>
        <p:spPr>
          <a:xfrm>
            <a:off x="1045165" y="4809250"/>
            <a:ext cx="3924506" cy="98190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3DDB8-5065-4F70-B806-672B4198F132}"/>
              </a:ext>
            </a:extLst>
          </p:cNvPr>
          <p:cNvSpPr txBox="1"/>
          <p:nvPr/>
        </p:nvSpPr>
        <p:spPr>
          <a:xfrm>
            <a:off x="5036615" y="4809250"/>
            <a:ext cx="4483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Batch </a:t>
            </a:r>
            <a:r>
              <a:rPr lang="ko-KR" altLang="en-US" sz="1600" b="1" dirty="0">
                <a:solidFill>
                  <a:srgbClr val="C00000"/>
                </a:solidFill>
              </a:rPr>
              <a:t>단위 학습을 위해 </a:t>
            </a:r>
            <a:r>
              <a:rPr lang="en-US" altLang="ko-KR" sz="1600" b="1" dirty="0" err="1">
                <a:solidFill>
                  <a:srgbClr val="C00000"/>
                </a:solidFill>
              </a:rPr>
              <a:t>DataLoader</a:t>
            </a:r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함수 사용</a:t>
            </a:r>
          </a:p>
        </p:txBody>
      </p:sp>
    </p:spTree>
    <p:extLst>
      <p:ext uri="{BB962C8B-B14F-4D97-AF65-F5344CB8AC3E}">
        <p14:creationId xmlns:p14="http://schemas.microsoft.com/office/powerpoint/2010/main" val="314486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C65134D-D5FA-4485-8C11-CC85DBC2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9" y="2080067"/>
            <a:ext cx="5061448" cy="4509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Perceptron </a:t>
            </a:r>
            <a:r>
              <a:rPr lang="ko-KR" altLang="en-US" sz="1600" dirty="0"/>
              <a:t>학습을 위한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선언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0068E-BF96-40E7-A0CC-3DA450301153}"/>
              </a:ext>
            </a:extLst>
          </p:cNvPr>
          <p:cNvSpPr txBox="1"/>
          <p:nvPr/>
        </p:nvSpPr>
        <p:spPr>
          <a:xfrm>
            <a:off x="4463261" y="2184675"/>
            <a:ext cx="334097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전체 데이터에 대한 반복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: epoch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D7E5-9557-4B06-AB4E-D3B8BA3C62F9}"/>
              </a:ext>
            </a:extLst>
          </p:cNvPr>
          <p:cNvSpPr txBox="1"/>
          <p:nvPr/>
        </p:nvSpPr>
        <p:spPr>
          <a:xfrm>
            <a:off x="4151871" y="3125047"/>
            <a:ext cx="409439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1 epoch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내의 배치에 대한 반복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: iteration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1E3317-B216-4A60-9575-7F75004E88C1}"/>
              </a:ext>
            </a:extLst>
          </p:cNvPr>
          <p:cNvSpPr/>
          <p:nvPr/>
        </p:nvSpPr>
        <p:spPr>
          <a:xfrm>
            <a:off x="1346669" y="3577295"/>
            <a:ext cx="3680059" cy="1528517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085A7-EF83-41B4-9958-DBD425845560}"/>
              </a:ext>
            </a:extLst>
          </p:cNvPr>
          <p:cNvSpPr txBox="1"/>
          <p:nvPr/>
        </p:nvSpPr>
        <p:spPr>
          <a:xfrm>
            <a:off x="4288454" y="5194821"/>
            <a:ext cx="36150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모든 배치에 대한 평균 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loss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값 계산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2A5DA-1F53-4E28-8C93-BF887701A123}"/>
              </a:ext>
            </a:extLst>
          </p:cNvPr>
          <p:cNvSpPr txBox="1"/>
          <p:nvPr/>
        </p:nvSpPr>
        <p:spPr>
          <a:xfrm>
            <a:off x="6039895" y="3552610"/>
            <a:ext cx="3727302" cy="15236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입력 이미지에 대해 </a:t>
            </a:r>
            <a:r>
              <a:rPr lang="en-US" altLang="ko-KR" sz="1600" b="1" dirty="0">
                <a:solidFill>
                  <a:srgbClr val="0000FF"/>
                </a:solidFill>
              </a:rPr>
              <a:t>forward pass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예측 값</a:t>
            </a:r>
            <a:r>
              <a:rPr lang="en-US" altLang="ko-KR" sz="1600" b="1" dirty="0">
                <a:solidFill>
                  <a:srgbClr val="0000FF"/>
                </a:solidFill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</a:rPr>
              <a:t>정답을 이용해 </a:t>
            </a:r>
            <a:r>
              <a:rPr lang="en-US" altLang="ko-KR" sz="1600" b="1" dirty="0">
                <a:solidFill>
                  <a:srgbClr val="0000FF"/>
                </a:solidFill>
              </a:rPr>
              <a:t>loss </a:t>
            </a:r>
            <a:r>
              <a:rPr lang="ko-KR" altLang="en-US" sz="1600" b="1" dirty="0">
                <a:solidFill>
                  <a:srgbClr val="0000FF"/>
                </a:solidFill>
              </a:rPr>
              <a:t>계산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모든 </a:t>
            </a:r>
            <a:r>
              <a:rPr lang="en-US" altLang="ko-KR" sz="1600" b="1" dirty="0">
                <a:solidFill>
                  <a:srgbClr val="0000FF"/>
                </a:solidFill>
              </a:rPr>
              <a:t>weight</a:t>
            </a:r>
            <a:r>
              <a:rPr lang="ko-KR" altLang="en-US" sz="1600" b="1" dirty="0">
                <a:solidFill>
                  <a:srgbClr val="0000FF"/>
                </a:solidFill>
              </a:rPr>
              <a:t>에 대해 </a:t>
            </a:r>
            <a:r>
              <a:rPr lang="ko-KR" altLang="en-US" sz="1600" b="1" dirty="0" err="1">
                <a:solidFill>
                  <a:srgbClr val="0000FF"/>
                </a:solidFill>
              </a:rPr>
              <a:t>편미분</a:t>
            </a:r>
            <a:r>
              <a:rPr lang="ko-KR" altLang="en-US" sz="1600" b="1" dirty="0">
                <a:solidFill>
                  <a:srgbClr val="0000FF"/>
                </a:solidFill>
              </a:rPr>
              <a:t> 값 계산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파라미터 업데이트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7318CB8-A12F-4CFC-9DCB-322FC0E44B2E}"/>
              </a:ext>
            </a:extLst>
          </p:cNvPr>
          <p:cNvSpPr/>
          <p:nvPr/>
        </p:nvSpPr>
        <p:spPr>
          <a:xfrm>
            <a:off x="5287346" y="4053853"/>
            <a:ext cx="548640" cy="454728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3E1127-B427-4E0A-B3D1-8547CEC62484}"/>
              </a:ext>
            </a:extLst>
          </p:cNvPr>
          <p:cNvSpPr txBox="1"/>
          <p:nvPr/>
        </p:nvSpPr>
        <p:spPr>
          <a:xfrm>
            <a:off x="3257240" y="357729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(1)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94705-0F04-4930-892A-61D36553A744}"/>
              </a:ext>
            </a:extLst>
          </p:cNvPr>
          <p:cNvSpPr txBox="1"/>
          <p:nvPr/>
        </p:nvSpPr>
        <p:spPr>
          <a:xfrm>
            <a:off x="4463261" y="40515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(2)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43BB3-F832-4335-B3E6-CB209A58A4B5}"/>
              </a:ext>
            </a:extLst>
          </p:cNvPr>
          <p:cNvSpPr txBox="1"/>
          <p:nvPr/>
        </p:nvSpPr>
        <p:spPr>
          <a:xfrm>
            <a:off x="2872468" y="450711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(3)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67E88-E679-4A2B-9154-56FCABFD9313}"/>
              </a:ext>
            </a:extLst>
          </p:cNvPr>
          <p:cNvSpPr txBox="1"/>
          <p:nvPr/>
        </p:nvSpPr>
        <p:spPr>
          <a:xfrm>
            <a:off x="2965589" y="474868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(4)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2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C65134D-D5FA-4485-8C11-CC85DBC2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9" y="2080067"/>
            <a:ext cx="5061448" cy="4509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Perceptron </a:t>
            </a:r>
            <a:r>
              <a:rPr lang="ko-KR" altLang="en-US" sz="1600" dirty="0"/>
              <a:t>학습을 위한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선언</a:t>
            </a:r>
            <a:endParaRPr lang="en-US" altLang="ko-KR" sz="16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0908EB6-A027-4869-A2D7-EBEAE97E932C}"/>
              </a:ext>
            </a:extLst>
          </p:cNvPr>
          <p:cNvSpPr/>
          <p:nvPr/>
        </p:nvSpPr>
        <p:spPr>
          <a:xfrm>
            <a:off x="6284396" y="3915457"/>
            <a:ext cx="548640" cy="4547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3B9F7D-88BA-415C-B047-556AF8B51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724" y="2080067"/>
            <a:ext cx="2920492" cy="4208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3062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432898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(5) MNIST test dataset </a:t>
            </a:r>
            <a:r>
              <a:rPr lang="ko-KR" altLang="en-US" sz="1600" dirty="0"/>
              <a:t>분류 성능 확인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778A58-4803-492F-BCCC-2C862547D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18" y="2253872"/>
            <a:ext cx="6849199" cy="3284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1E79893-EE4F-4983-97DD-2C7B5DF82068}"/>
              </a:ext>
            </a:extLst>
          </p:cNvPr>
          <p:cNvSpPr/>
          <p:nvPr/>
        </p:nvSpPr>
        <p:spPr>
          <a:xfrm>
            <a:off x="1919139" y="4212705"/>
            <a:ext cx="6047678" cy="2942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A190D-43B4-4F9F-99D6-1F25F7E9BD43}"/>
              </a:ext>
            </a:extLst>
          </p:cNvPr>
          <p:cNvSpPr txBox="1"/>
          <p:nvPr/>
        </p:nvSpPr>
        <p:spPr>
          <a:xfrm>
            <a:off x="8106567" y="4212705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C00000"/>
                </a:solidFill>
              </a:rPr>
              <a:t>예측 값이 가장 높은 숫자</a:t>
            </a:r>
            <a:r>
              <a:rPr lang="en-US" altLang="ko-KR" sz="1600" b="1" dirty="0">
                <a:solidFill>
                  <a:srgbClr val="C00000"/>
                </a:solidFill>
              </a:rPr>
              <a:t>(0~9)</a:t>
            </a:r>
            <a:r>
              <a:rPr lang="ko-KR" altLang="en-US" sz="1600" b="1" dirty="0">
                <a:solidFill>
                  <a:srgbClr val="C00000"/>
                </a:solidFill>
              </a:rPr>
              <a:t>와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C00000"/>
                </a:solidFill>
              </a:rPr>
              <a:t>정답데이터가 일치한 지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0699F9-737D-4873-815B-F82282F4CBF9}"/>
              </a:ext>
            </a:extLst>
          </p:cNvPr>
          <p:cNvSpPr txBox="1"/>
          <p:nvPr/>
        </p:nvSpPr>
        <p:spPr>
          <a:xfrm>
            <a:off x="2598276" y="5554920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C00000"/>
                </a:solidFill>
              </a:rPr>
              <a:t>정답률</a:t>
            </a:r>
            <a:r>
              <a:rPr lang="en-US" altLang="ko-KR" sz="1600" b="1" dirty="0">
                <a:solidFill>
                  <a:srgbClr val="C00000"/>
                </a:solidFill>
              </a:rPr>
              <a:t>: 88.9%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12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C02FF-EE12-433F-9F83-A0DBF338CE1E}"/>
              </a:ext>
            </a:extLst>
          </p:cNvPr>
          <p:cNvSpPr txBox="1"/>
          <p:nvPr/>
        </p:nvSpPr>
        <p:spPr>
          <a:xfrm>
            <a:off x="1695639" y="2045076"/>
            <a:ext cx="4152960" cy="10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Single-layer Perceptron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27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6423A-8403-466E-877A-0E0A4CB922DD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079759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패키지 선언 및 </a:t>
            </a:r>
            <a:r>
              <a:rPr lang="en-US" altLang="ko-KR" sz="1600" dirty="0"/>
              <a:t>MNIST </a:t>
            </a:r>
            <a:r>
              <a:rPr lang="ko-KR" altLang="en-US" sz="1600" dirty="0"/>
              <a:t>데이터셋 다운 </a:t>
            </a:r>
            <a:r>
              <a:rPr lang="en-US" altLang="ko-KR" sz="1600" dirty="0"/>
              <a:t>(SLP</a:t>
            </a:r>
            <a:r>
              <a:rPr lang="ko-KR" altLang="en-US" sz="1600" dirty="0"/>
              <a:t> 실습과 동일</a:t>
            </a:r>
            <a:r>
              <a:rPr lang="en-US" altLang="ko-KR" sz="1600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260E0D-77D9-A6E5-CE84-EA004204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90" y="2425041"/>
            <a:ext cx="6313030" cy="3657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43EA21-16ED-3812-4E5E-E9C05C7F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1" y="2425042"/>
            <a:ext cx="4971968" cy="2415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388F656-8235-6118-19CB-C6CCC2E6480F}"/>
              </a:ext>
            </a:extLst>
          </p:cNvPr>
          <p:cNvSpPr/>
          <p:nvPr/>
        </p:nvSpPr>
        <p:spPr>
          <a:xfrm>
            <a:off x="1914304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D6FBA4-5553-D310-3E2D-42007C5EB558}"/>
              </a:ext>
            </a:extLst>
          </p:cNvPr>
          <p:cNvSpPr/>
          <p:nvPr/>
        </p:nvSpPr>
        <p:spPr>
          <a:xfrm>
            <a:off x="8155978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8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MLP </a:t>
            </a:r>
            <a:r>
              <a:rPr lang="ko-KR" altLang="en-US" sz="1600" dirty="0"/>
              <a:t>모델 정의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fc1</a:t>
            </a:r>
            <a:r>
              <a:rPr lang="ko-KR" altLang="en-US" sz="1600" dirty="0"/>
              <a:t>의 출력 노드와 </a:t>
            </a:r>
            <a:r>
              <a:rPr lang="en-US" altLang="ko-KR" sz="1600" dirty="0"/>
              <a:t>fc2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0000FF"/>
                </a:solidFill>
              </a:rPr>
              <a:t>입력 노드가 반드시 동일</a:t>
            </a:r>
            <a:r>
              <a:rPr lang="ko-KR" altLang="en-US" sz="1600" dirty="0"/>
              <a:t>하여야 함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D79026-4524-4EE4-87D5-7DF2D187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57" y="2333620"/>
            <a:ext cx="5917746" cy="3286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D82ADD-EBFC-458A-84C3-0616AA6CE1A3}"/>
              </a:ext>
            </a:extLst>
          </p:cNvPr>
          <p:cNvSpPr/>
          <p:nvPr/>
        </p:nvSpPr>
        <p:spPr>
          <a:xfrm>
            <a:off x="2671702" y="3740645"/>
            <a:ext cx="4404801" cy="4408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BB47A-9C10-459D-B621-3C3D07B6ABCB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9378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22D5F78-05FE-4283-90ED-C0664788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93" y="2128846"/>
            <a:ext cx="6682468" cy="3207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Hyper-parameter </a:t>
            </a:r>
            <a:r>
              <a:rPr lang="ko-KR" altLang="en-US" sz="1600" dirty="0"/>
              <a:t>지정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E670C-D25E-4B5C-AD70-D3CA653959AE}"/>
              </a:ext>
            </a:extLst>
          </p:cNvPr>
          <p:cNvSpPr/>
          <p:nvPr/>
        </p:nvSpPr>
        <p:spPr>
          <a:xfrm>
            <a:off x="1046393" y="2073105"/>
            <a:ext cx="6682468" cy="3263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3ADB0-F7B0-4C8B-8C34-8304599450FB}"/>
              </a:ext>
            </a:extLst>
          </p:cNvPr>
          <p:cNvSpPr txBox="1"/>
          <p:nvPr/>
        </p:nvSpPr>
        <p:spPr>
          <a:xfrm>
            <a:off x="7857167" y="2016433"/>
            <a:ext cx="4038285" cy="234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실습에 사용되는 </a:t>
            </a:r>
            <a:r>
              <a:rPr lang="en-US" altLang="ko-KR" b="1" dirty="0"/>
              <a:t>hyper-parameter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Batch size: 100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Learning rate: 0.1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Epoch: 15</a:t>
            </a:r>
            <a:r>
              <a:rPr lang="ko-KR" altLang="en-US" sz="1600" dirty="0"/>
              <a:t>회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 error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Optimizer: SGD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C91F2-DF61-45E6-B286-DDB757FF84B4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446084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666B10-65B4-4FB6-9667-46C5940E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2" y="2080085"/>
            <a:ext cx="4938769" cy="3984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Network training </a:t>
            </a:r>
            <a:r>
              <a:rPr lang="ko-KR" altLang="en-US" sz="1600" dirty="0"/>
              <a:t>을 위한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선언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E670C-D25E-4B5C-AD70-D3CA653959AE}"/>
              </a:ext>
            </a:extLst>
          </p:cNvPr>
          <p:cNvSpPr/>
          <p:nvPr/>
        </p:nvSpPr>
        <p:spPr>
          <a:xfrm>
            <a:off x="1109545" y="2080085"/>
            <a:ext cx="5049696" cy="392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37B29-B96F-4B27-9E6F-61B344CF487A}"/>
              </a:ext>
            </a:extLst>
          </p:cNvPr>
          <p:cNvSpPr txBox="1"/>
          <p:nvPr/>
        </p:nvSpPr>
        <p:spPr>
          <a:xfrm>
            <a:off x="4961569" y="2764658"/>
            <a:ext cx="334097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전체 데이터에 대한 반복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: epoch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97368-8F7C-41CA-92AA-9C3200727B72}"/>
              </a:ext>
            </a:extLst>
          </p:cNvPr>
          <p:cNvSpPr txBox="1"/>
          <p:nvPr/>
        </p:nvSpPr>
        <p:spPr>
          <a:xfrm>
            <a:off x="4961569" y="3124562"/>
            <a:ext cx="409439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1 epoch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내의 배치에 대한 반복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: iteration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8A33F9E-4823-41D5-B253-DFF59B624F6D}"/>
              </a:ext>
            </a:extLst>
          </p:cNvPr>
          <p:cNvSpPr/>
          <p:nvPr/>
        </p:nvSpPr>
        <p:spPr>
          <a:xfrm>
            <a:off x="2156367" y="3576810"/>
            <a:ext cx="3680059" cy="1528517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322DF-2811-4F96-85BA-E468A2009EB5}"/>
              </a:ext>
            </a:extLst>
          </p:cNvPr>
          <p:cNvSpPr txBox="1"/>
          <p:nvPr/>
        </p:nvSpPr>
        <p:spPr>
          <a:xfrm>
            <a:off x="4961569" y="5125908"/>
            <a:ext cx="36150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모든 배치에 대한 평균 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loss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값 계산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54690-3B6A-49B4-9858-9BCA9095145F}"/>
              </a:ext>
            </a:extLst>
          </p:cNvPr>
          <p:cNvSpPr txBox="1"/>
          <p:nvPr/>
        </p:nvSpPr>
        <p:spPr>
          <a:xfrm>
            <a:off x="6849593" y="3552125"/>
            <a:ext cx="3727302" cy="15236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입력 이미지에 대해 </a:t>
            </a:r>
            <a:r>
              <a:rPr lang="en-US" altLang="ko-KR" sz="1600" b="1" dirty="0">
                <a:solidFill>
                  <a:srgbClr val="0000FF"/>
                </a:solidFill>
              </a:rPr>
              <a:t>forward pass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예측 값</a:t>
            </a:r>
            <a:r>
              <a:rPr lang="en-US" altLang="ko-KR" sz="1600" b="1" dirty="0">
                <a:solidFill>
                  <a:srgbClr val="0000FF"/>
                </a:solidFill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</a:rPr>
              <a:t>정답을 이용해 </a:t>
            </a:r>
            <a:r>
              <a:rPr lang="en-US" altLang="ko-KR" sz="1600" b="1" dirty="0">
                <a:solidFill>
                  <a:srgbClr val="0000FF"/>
                </a:solidFill>
              </a:rPr>
              <a:t>loss </a:t>
            </a:r>
            <a:r>
              <a:rPr lang="ko-KR" altLang="en-US" sz="1600" b="1" dirty="0">
                <a:solidFill>
                  <a:srgbClr val="0000FF"/>
                </a:solidFill>
              </a:rPr>
              <a:t>계산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모든 </a:t>
            </a:r>
            <a:r>
              <a:rPr lang="en-US" altLang="ko-KR" sz="1600" b="1" dirty="0">
                <a:solidFill>
                  <a:srgbClr val="0000FF"/>
                </a:solidFill>
              </a:rPr>
              <a:t>weight</a:t>
            </a:r>
            <a:r>
              <a:rPr lang="ko-KR" altLang="en-US" sz="1600" b="1" dirty="0">
                <a:solidFill>
                  <a:srgbClr val="0000FF"/>
                </a:solidFill>
              </a:rPr>
              <a:t>에 대해 </a:t>
            </a:r>
            <a:r>
              <a:rPr lang="ko-KR" altLang="en-US" sz="1600" b="1" dirty="0" err="1">
                <a:solidFill>
                  <a:srgbClr val="0000FF"/>
                </a:solidFill>
              </a:rPr>
              <a:t>편미분</a:t>
            </a:r>
            <a:r>
              <a:rPr lang="ko-KR" altLang="en-US" sz="1600" b="1" dirty="0">
                <a:solidFill>
                  <a:srgbClr val="0000FF"/>
                </a:solidFill>
              </a:rPr>
              <a:t> 값 계산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파라미터 업데이트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559F0C5-6DD7-4310-8D47-3983FC5F6DC9}"/>
              </a:ext>
            </a:extLst>
          </p:cNvPr>
          <p:cNvSpPr/>
          <p:nvPr/>
        </p:nvSpPr>
        <p:spPr>
          <a:xfrm>
            <a:off x="6097044" y="4053368"/>
            <a:ext cx="548640" cy="454728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C994E-F498-445E-BE01-67BB77198CCA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33391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Network training </a:t>
            </a:r>
            <a:r>
              <a:rPr lang="ko-KR" altLang="en-US" sz="1600" dirty="0"/>
              <a:t>을 위한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선언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결과 확인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A312C-A155-4FB7-B391-31D13E504D8C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16E23-FB4C-4E26-BFE9-AEAAFB9C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03" y="2275530"/>
            <a:ext cx="2354486" cy="330859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0EC096E-EAB2-4CC3-9282-4676E2131F61}"/>
              </a:ext>
            </a:extLst>
          </p:cNvPr>
          <p:cNvSpPr/>
          <p:nvPr/>
        </p:nvSpPr>
        <p:spPr>
          <a:xfrm>
            <a:off x="6741940" y="3631624"/>
            <a:ext cx="548640" cy="4547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10B5B6-7D9E-4BE7-A1AB-1FE0CB11BF0D}"/>
              </a:ext>
            </a:extLst>
          </p:cNvPr>
          <p:cNvSpPr/>
          <p:nvPr/>
        </p:nvSpPr>
        <p:spPr>
          <a:xfrm>
            <a:off x="8005902" y="2275530"/>
            <a:ext cx="2354486" cy="330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0B36FB-89C2-49A4-96C5-FD668A1B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2" y="2080085"/>
            <a:ext cx="4938769" cy="398461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123D92-B519-4EE7-9BAF-D171B49ECDCF}"/>
              </a:ext>
            </a:extLst>
          </p:cNvPr>
          <p:cNvSpPr/>
          <p:nvPr/>
        </p:nvSpPr>
        <p:spPr>
          <a:xfrm>
            <a:off x="1109545" y="2080085"/>
            <a:ext cx="5049696" cy="392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2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0102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데이터셋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9093067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데이터베이스 </a:t>
            </a:r>
            <a:r>
              <a:rPr lang="en-US" altLang="ko-KR" b="1" dirty="0"/>
              <a:t>(Modified National Institute of Standards and Technology)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손으로 쓴 숫자들로 이루어진 대형 데이터베이스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Train dataset 60,000</a:t>
            </a:r>
            <a:r>
              <a:rPr lang="ko-KR" altLang="en-US" sz="1600" dirty="0"/>
              <a:t>개</a:t>
            </a:r>
            <a:r>
              <a:rPr lang="en-US" altLang="ko-KR" sz="1600" dirty="0"/>
              <a:t>, Test dataset 10,000</a:t>
            </a:r>
            <a:r>
              <a:rPr lang="ko-KR" altLang="en-US" sz="1600" dirty="0"/>
              <a:t>개로 구성됨</a:t>
            </a:r>
            <a:endParaRPr lang="en-US" altLang="ko-KR" sz="1600" dirty="0"/>
          </a:p>
        </p:txBody>
      </p: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F4004DA8-4DD7-47A3-BF9A-5942B466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01" y="2445535"/>
            <a:ext cx="7044998" cy="42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4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501E9B4-BCF8-49D1-9A0A-2FDC7F04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83" y="2469288"/>
            <a:ext cx="6336088" cy="3065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(4) MNIST Test dataset </a:t>
            </a:r>
            <a:r>
              <a:rPr lang="ko-KR" altLang="en-US" sz="1600" dirty="0"/>
              <a:t>분류 성능 확인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Single layer</a:t>
            </a:r>
            <a:r>
              <a:rPr lang="ko-KR" altLang="en-US" sz="1600" dirty="0"/>
              <a:t>의 성능보다 약 </a:t>
            </a:r>
            <a:r>
              <a:rPr lang="en-US" altLang="ko-KR" sz="1600" dirty="0"/>
              <a:t>5% </a:t>
            </a:r>
            <a:r>
              <a:rPr lang="ko-KR" altLang="en-US" sz="1600" dirty="0"/>
              <a:t>높은 성능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E670C-D25E-4B5C-AD70-D3CA653959AE}"/>
              </a:ext>
            </a:extLst>
          </p:cNvPr>
          <p:cNvSpPr/>
          <p:nvPr/>
        </p:nvSpPr>
        <p:spPr>
          <a:xfrm>
            <a:off x="1133630" y="2413447"/>
            <a:ext cx="6422041" cy="3121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A312C-A155-4FB7-B391-31D13E504D8C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684D1-67F6-41BD-A889-A04FAC205743}"/>
              </a:ext>
            </a:extLst>
          </p:cNvPr>
          <p:cNvSpPr txBox="1"/>
          <p:nvPr/>
        </p:nvSpPr>
        <p:spPr>
          <a:xfrm>
            <a:off x="2573501" y="5534900"/>
            <a:ext cx="1508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C00000"/>
                </a:solidFill>
              </a:rPr>
              <a:t>정답률</a:t>
            </a:r>
            <a:r>
              <a:rPr lang="en-US" altLang="ko-KR" sz="1600" b="1" dirty="0">
                <a:solidFill>
                  <a:srgbClr val="C00000"/>
                </a:solidFill>
              </a:rPr>
              <a:t>: 94.4%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14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95A2855-E725-E436-27CE-8872428F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70" y="2137924"/>
            <a:ext cx="4908832" cy="4029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(5) </a:t>
            </a:r>
            <a:r>
              <a:rPr lang="ko-KR" altLang="en-US" sz="1600" dirty="0"/>
              <a:t>예측 결과 값 확인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A312C-A155-4FB7-B391-31D13E504D8C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C35D7-2B90-4335-8261-F5ECAD990A15}"/>
              </a:ext>
            </a:extLst>
          </p:cNvPr>
          <p:cNvSpPr txBox="1"/>
          <p:nvPr/>
        </p:nvSpPr>
        <p:spPr>
          <a:xfrm>
            <a:off x="8396986" y="1482406"/>
            <a:ext cx="321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Test</a:t>
            </a:r>
            <a:r>
              <a:rPr lang="ko-KR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</a:rPr>
              <a:t>dataset </a:t>
            </a:r>
            <a:r>
              <a:rPr lang="ko-KR" altLang="en-US" sz="1600" b="1" dirty="0">
                <a:solidFill>
                  <a:srgbClr val="C00000"/>
                </a:solidFill>
              </a:rPr>
              <a:t>중 첫번째 </a:t>
            </a:r>
            <a:r>
              <a:rPr lang="en-US" altLang="ko-KR" sz="1600" b="1" dirty="0">
                <a:solidFill>
                  <a:srgbClr val="C00000"/>
                </a:solidFill>
              </a:rPr>
              <a:t>Image</a:t>
            </a:r>
            <a:r>
              <a:rPr lang="ko-KR" altLang="en-US" sz="1600" b="1" dirty="0">
                <a:solidFill>
                  <a:srgbClr val="C00000"/>
                </a:solidFill>
              </a:rPr>
              <a:t>에 대한 예측 값</a:t>
            </a:r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확인</a:t>
            </a:r>
            <a:endParaRPr lang="en-US" altLang="ko-KR" sz="1600" b="1" dirty="0">
              <a:solidFill>
                <a:srgbClr val="C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B27EDB-D8A6-49A5-92C2-C09410E85BFA}"/>
              </a:ext>
            </a:extLst>
          </p:cNvPr>
          <p:cNvSpPr/>
          <p:nvPr/>
        </p:nvSpPr>
        <p:spPr>
          <a:xfrm>
            <a:off x="5942570" y="2137924"/>
            <a:ext cx="4867670" cy="4935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ECD078-F55E-3A1C-6F5C-9D03186C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0" y="2346204"/>
            <a:ext cx="4761884" cy="3612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425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C02FF-EE12-433F-9F83-A0DBF338CE1E}"/>
              </a:ext>
            </a:extLst>
          </p:cNvPr>
          <p:cNvSpPr txBox="1"/>
          <p:nvPr/>
        </p:nvSpPr>
        <p:spPr>
          <a:xfrm>
            <a:off x="1695639" y="2045076"/>
            <a:ext cx="4152960" cy="10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Single-layer Perceptron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0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3690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789190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실습 목표</a:t>
            </a:r>
            <a:r>
              <a:rPr lang="en-US" altLang="ko-KR" b="1" dirty="0"/>
              <a:t>: 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데이터를 분류하는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입력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손글씨</a:t>
            </a:r>
            <a:r>
              <a:rPr lang="ko-KR" altLang="en-US" sz="1600" dirty="0"/>
              <a:t> 이미지 </a:t>
            </a:r>
            <a:r>
              <a:rPr lang="en-US" altLang="ko-KR" sz="1600" dirty="0"/>
              <a:t>(28x28x1)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</a:t>
            </a:r>
            <a:r>
              <a:rPr lang="en-US" altLang="ko-KR" sz="1600" dirty="0"/>
              <a:t>: 0~9</a:t>
            </a:r>
            <a:r>
              <a:rPr lang="ko-KR" altLang="en-US" sz="1600" dirty="0"/>
              <a:t>까지 숫자들의 정답 확률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6888F-09F7-4B38-9AE5-ACBE8016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35" y="2639355"/>
            <a:ext cx="2482929" cy="252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8E0485-89E0-4068-9184-0B8D40B9876F}"/>
              </a:ext>
            </a:extLst>
          </p:cNvPr>
          <p:cNvSpPr/>
          <p:nvPr/>
        </p:nvSpPr>
        <p:spPr>
          <a:xfrm>
            <a:off x="5250423" y="3468684"/>
            <a:ext cx="1494966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Perceptron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9FC269-9F9A-4DA9-9D04-CEE45D2C8E0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357464" y="3903024"/>
            <a:ext cx="89295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132310-63B0-4343-B184-EBB6C03FC80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745389" y="3903024"/>
            <a:ext cx="892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BD7E9-6990-475B-B58E-B36F59F77157}"/>
              </a:ext>
            </a:extLst>
          </p:cNvPr>
          <p:cNvSpPr txBox="1"/>
          <p:nvPr/>
        </p:nvSpPr>
        <p:spPr>
          <a:xfrm>
            <a:off x="7638349" y="371835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예측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FC8BC-721B-434D-BEE1-8BFC1CACFB18}"/>
              </a:ext>
            </a:extLst>
          </p:cNvPr>
          <p:cNvSpPr txBox="1"/>
          <p:nvPr/>
        </p:nvSpPr>
        <p:spPr>
          <a:xfrm>
            <a:off x="2459409" y="530059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 x 1</a:t>
            </a:r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49D2896F-55A4-4649-98FB-0F8C404B6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1887"/>
              </p:ext>
            </p:extLst>
          </p:nvPr>
        </p:nvGraphicFramePr>
        <p:xfrm>
          <a:off x="9076001" y="3364012"/>
          <a:ext cx="2287274" cy="2682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43637">
                  <a:extLst>
                    <a:ext uri="{9D8B030D-6E8A-4147-A177-3AD203B41FA5}">
                      <a16:colId xmlns:a16="http://schemas.microsoft.com/office/drawing/2014/main" val="869692006"/>
                    </a:ext>
                  </a:extLst>
                </a:gridCol>
                <a:gridCol w="1143637">
                  <a:extLst>
                    <a:ext uri="{9D8B030D-6E8A-4147-A177-3AD203B41FA5}">
                      <a16:colId xmlns:a16="http://schemas.microsoft.com/office/drawing/2014/main" val="172849665"/>
                    </a:ext>
                  </a:extLst>
                </a:gridCol>
              </a:tblGrid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정답 확률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623679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0.1666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5751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0.0889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9448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48949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5</a:t>
                      </a:r>
                      <a:endParaRPr lang="ko-KR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0.750</a:t>
                      </a:r>
                      <a:endParaRPr lang="ko-KR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0591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00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0.0008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57007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0.0113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4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00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FD7974-749C-5B4B-097A-F26105C4C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73" y="2542868"/>
            <a:ext cx="2064132" cy="187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9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4257897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데이터셋 다운로드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구글 드라이브 접속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</a:t>
            </a:r>
            <a:r>
              <a:rPr lang="ko-KR" altLang="en-US" sz="1600" dirty="0"/>
              <a:t>새로운 노트북 파일 생성 및 실행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B541D9-1E0C-457A-B739-00032AD93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07" y="2542868"/>
            <a:ext cx="1706412" cy="1348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DFB56E-4317-4B48-AD96-D080C330DA49}"/>
              </a:ext>
            </a:extLst>
          </p:cNvPr>
          <p:cNvSpPr/>
          <p:nvPr/>
        </p:nvSpPr>
        <p:spPr>
          <a:xfrm>
            <a:off x="3942407" y="3293875"/>
            <a:ext cx="1671188" cy="600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13407E-1A86-45F8-9964-DD45865B1A64}"/>
              </a:ext>
            </a:extLst>
          </p:cNvPr>
          <p:cNvSpPr/>
          <p:nvPr/>
        </p:nvSpPr>
        <p:spPr>
          <a:xfrm>
            <a:off x="6456672" y="3644902"/>
            <a:ext cx="1259001" cy="198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7D9B168-FDAE-4D8E-891B-3BD6609DEAEC}"/>
              </a:ext>
            </a:extLst>
          </p:cNvPr>
          <p:cNvSpPr/>
          <p:nvPr/>
        </p:nvSpPr>
        <p:spPr>
          <a:xfrm>
            <a:off x="3942407" y="3954752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4CFD2EC-E42D-418B-94C4-012DF98CD936}"/>
              </a:ext>
            </a:extLst>
          </p:cNvPr>
          <p:cNvSpPr/>
          <p:nvPr/>
        </p:nvSpPr>
        <p:spPr>
          <a:xfrm>
            <a:off x="7834424" y="3587843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1BC7189-509E-4BFF-8CD2-0FC01414B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047"/>
          <a:stretch/>
        </p:blipFill>
        <p:spPr>
          <a:xfrm>
            <a:off x="1769392" y="4534369"/>
            <a:ext cx="8653216" cy="1746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9F9C79-7879-4AAA-8D5F-1871839C9D3D}"/>
              </a:ext>
            </a:extLst>
          </p:cNvPr>
          <p:cNvSpPr txBox="1"/>
          <p:nvPr/>
        </p:nvSpPr>
        <p:spPr>
          <a:xfrm>
            <a:off x="5157281" y="584088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Colab</a:t>
            </a:r>
            <a:r>
              <a:rPr lang="en-US" altLang="ko-KR" b="1" dirty="0"/>
              <a:t> </a:t>
            </a:r>
            <a:r>
              <a:rPr lang="ko-KR" altLang="en-US" b="1" dirty="0"/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211319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D150C0-CA8C-6E79-CCAB-9D847544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090" y="2425041"/>
            <a:ext cx="6313030" cy="36570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4686989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데이터셋 다운로드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</a:t>
            </a:r>
            <a:r>
              <a:rPr lang="ko-KR" altLang="en-US" sz="1600" dirty="0"/>
              <a:t>패키지 선언 및 </a:t>
            </a:r>
            <a:r>
              <a:rPr lang="en-US" altLang="ko-KR" sz="1600" dirty="0"/>
              <a:t>MNIST </a:t>
            </a:r>
            <a:r>
              <a:rPr lang="ko-KR" altLang="en-US" sz="1600" dirty="0"/>
              <a:t>데이터셋 저장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9F21C6-1F64-43E9-816B-DF6FD3900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1" y="2425042"/>
            <a:ext cx="4971968" cy="2415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2F75FACA-2812-46B2-80CB-692DD090BF74}"/>
              </a:ext>
            </a:extLst>
          </p:cNvPr>
          <p:cNvSpPr/>
          <p:nvPr/>
        </p:nvSpPr>
        <p:spPr>
          <a:xfrm>
            <a:off x="1914304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F1FADE9-2383-48C0-9A14-D7BF2CA38E35}"/>
              </a:ext>
            </a:extLst>
          </p:cNvPr>
          <p:cNvSpPr/>
          <p:nvPr/>
        </p:nvSpPr>
        <p:spPr>
          <a:xfrm>
            <a:off x="8155978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5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375083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데이터셋 다운로드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(4) MNIST </a:t>
            </a:r>
            <a:r>
              <a:rPr lang="ko-KR" altLang="en-US" sz="1600" dirty="0"/>
              <a:t>데이터셋 형상 확인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1F77F8-7662-6C13-C0C2-8E731546A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24"/>
          <a:stretch/>
        </p:blipFill>
        <p:spPr>
          <a:xfrm>
            <a:off x="6783767" y="2149316"/>
            <a:ext cx="4044925" cy="3839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190922-BBDE-3936-EA51-F3F73B4E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87" y="2209407"/>
            <a:ext cx="5401254" cy="3719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317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344196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</a:t>
            </a:r>
            <a:r>
              <a:rPr lang="ko-KR" altLang="en-US" b="1" dirty="0"/>
              <a:t>참고</a:t>
            </a:r>
            <a:r>
              <a:rPr lang="en-US" altLang="ko-KR" b="1" dirty="0"/>
              <a:t>] MNIST </a:t>
            </a:r>
            <a:r>
              <a:rPr lang="ko-KR" altLang="en-US" b="1" dirty="0"/>
              <a:t>데이터셋</a:t>
            </a:r>
            <a:r>
              <a:rPr lang="en-US" altLang="ko-KR" b="1" dirty="0"/>
              <a:t> </a:t>
            </a:r>
            <a:r>
              <a:rPr lang="ko-KR" altLang="en-US" b="1" dirty="0"/>
              <a:t>형상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F4FB21-6350-4BC0-9910-8DC6BD11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" y="2281164"/>
            <a:ext cx="5874115" cy="2708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442139-C443-4BCD-840C-8E68B48C1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71" y="2696229"/>
            <a:ext cx="5691635" cy="2293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3F0699-4D86-408A-A638-DF35E1D53E8D}"/>
              </a:ext>
            </a:extLst>
          </p:cNvPr>
          <p:cNvSpPr txBox="1"/>
          <p:nvPr/>
        </p:nvSpPr>
        <p:spPr>
          <a:xfrm>
            <a:off x="84846" y="6550181"/>
            <a:ext cx="217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https://joongheon.github.io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283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23604</TotalTime>
  <Words>1261</Words>
  <Application>Microsoft Office PowerPoint</Application>
  <PresentationFormat>와이드스크린</PresentationFormat>
  <Paragraphs>258</Paragraphs>
  <Slides>32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Times New Roman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박병주</cp:lastModifiedBy>
  <cp:revision>1041</cp:revision>
  <dcterms:modified xsi:type="dcterms:W3CDTF">2024-10-07T09:31:10Z</dcterms:modified>
</cp:coreProperties>
</file>